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0" r:id="rId2"/>
    <p:sldId id="377" r:id="rId3"/>
    <p:sldId id="3662" r:id="rId4"/>
    <p:sldId id="3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8080"/>
    <a:srgbClr val="0000CC"/>
    <a:srgbClr val="006600"/>
    <a:srgbClr val="FFFFCC"/>
    <a:srgbClr val="FF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1CCE2-190D-4F1D-A212-DAEC824B557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93F73-C4A4-444A-9137-56C224649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3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ตัวแทนรูปบนสไลด์ 1">
            <a:extLst>
              <a:ext uri="{FF2B5EF4-FFF2-40B4-BE49-F238E27FC236}">
                <a16:creationId xmlns:a16="http://schemas.microsoft.com/office/drawing/2014/main" id="{BBC084D6-5A37-4562-8009-DA7DB118BA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22275" y="1241425"/>
            <a:ext cx="5954713" cy="33512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ตัวแทนบันทึกย่อ 2">
            <a:extLst>
              <a:ext uri="{FF2B5EF4-FFF2-40B4-BE49-F238E27FC236}">
                <a16:creationId xmlns:a16="http://schemas.microsoft.com/office/drawing/2014/main" id="{E843DA47-346C-4D97-8187-5D30181C9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/>
          </a:p>
        </p:txBody>
      </p:sp>
      <p:sp>
        <p:nvSpPr>
          <p:cNvPr id="5124" name="ตัวแทนหมายเลขสไลด์ 3">
            <a:extLst>
              <a:ext uri="{FF2B5EF4-FFF2-40B4-BE49-F238E27FC236}">
                <a16:creationId xmlns:a16="http://schemas.microsoft.com/office/drawing/2014/main" id="{6B62B95B-6D63-44DE-B328-DC8CFCA5E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86DC50-85F6-4D64-A40A-5D6659469D68}" type="slidenum">
              <a:rPr kumimoji="0" lang="th-TH" altLang="th-TH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th-TH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F7EDC-27BA-4EF6-BF21-9CE01E9A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EA9443-1717-411A-91CC-7B2426DE6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2FF40-A280-4A87-88CE-11E7D14C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EDF05-C573-458D-8E38-0E2AEE0A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46F2B-93B7-41A4-96B6-E0ABE7071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7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79816-80AA-439F-AA6C-5F52731ED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76D87A-AAFF-4FF4-96E4-6D106DEAF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EA8F1-F445-4DF1-B403-E7237EDAC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CB89E-C018-42E9-A545-042950AE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21941-C5CA-4F96-90AA-4F7B9092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5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DEDEF8-D812-4F3D-8A31-7BF6A3324A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D2056-8153-4F8B-A6A8-6557B7CF8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EAF24-C99B-4C08-B69A-66F47F6B5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B2571-0384-47BA-A9F2-4F2A54B85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D65C0-CCC1-4925-A9FC-E18D39DE7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7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EED1-1DE3-457F-B20E-4DF2FDC33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47E17-8711-48B8-9442-1B19A3378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55CBD-1C88-41DF-AB8F-F6A4E499E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F39E4-1FD8-49C8-9594-7395870CC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02524-DFD6-4AA5-9471-2536B212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8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4F1DA-D965-4507-B761-4493147E0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F075B-E5C1-45F6-B45A-45E6285C5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E1F41-0936-4994-88C8-6F1198C68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0B461-C580-4E7C-92BE-84C0B715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CDFB5-5FA1-4260-AEC6-9AF9D523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3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BFB7C-41F6-4034-A407-4A87F876B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22164-C1D3-4C28-ACD2-126F8B03B0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5E20EF-2FB3-41B5-A38F-3AF7BE567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4670E-265B-44F3-A09A-DCEF1C1A2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3D2A86-23B9-45F8-94E1-84A531064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33244-0AE9-42F3-8CCE-FDAA2809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EB27F-4E1D-44A4-AC52-EDF348EA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153C7-DA47-4E4C-B5C3-291CF90AB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2BAA2-EDE5-46D7-B794-80D22AE48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13A93C-D4D8-49C9-9E3B-48662B238E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42F7CA-0EC1-4F92-AC85-FC2A58BB8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883F71-FA51-4D3E-A02B-45D92F65F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37A351-8423-43E2-BE65-ACB255CCB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650B18-7C82-49A2-8BC3-1ABA202C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6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17F2A-CF44-4397-BF57-BBBADE97D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8B541C-90F0-4EBC-9C39-C73487242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36E1F-5378-42B6-8B6F-57A8E9414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68F8EE-4F84-4C5A-B17F-3362133A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5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4FE76F-FC3A-4FDA-8FA1-F3A4A0DF6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165451-C5D9-475F-80B5-4A67DBDF6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47701-4A60-4F91-9985-16D0E38C3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3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B377-0050-48F6-BEEA-9433156C8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D43A0-99E9-4C63-BB94-A813C6802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C7D292-D22B-48CB-8205-70C18553B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C64E1-202D-44B5-A5CB-57FEFC3D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40439-6E6E-4EAC-945F-2DFF18B5E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3750B-92D9-49C6-A31D-02D2A4F2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8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8CCE2-DA2C-4E12-9663-EB92BE38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3581B-B78E-49BB-A877-C8A3FA441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DEF77-C9B6-40F1-A584-82BDC865B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0201F-0262-4582-BD95-ED11E58D3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25A89-4793-4C6F-8BDA-7B0C369D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E7245-B577-47D0-BE33-8AA52E9D6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2DA7B7-C86B-4D0A-861E-AE5D8058D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57A53-0BE5-4301-9CA4-CFFF691E8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8A4DE-073C-46ED-ABA0-2DCE0313E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FDAC8-2597-4FA9-9C52-9C76DC85FCA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50FBD-9FBC-46DE-B11A-4869D30BC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6D3F8-1B92-4AF2-A3EA-A40448AEC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01077-BE5D-4976-B435-3913E47A1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5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ชื่อเรื่อง 1">
            <a:extLst>
              <a:ext uri="{FF2B5EF4-FFF2-40B4-BE49-F238E27FC236}">
                <a16:creationId xmlns:a16="http://schemas.microsoft.com/office/drawing/2014/main" id="{82F360DB-535E-43C3-B0DD-2061A0C4A5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55662" y="1776778"/>
            <a:ext cx="10690225" cy="3641360"/>
          </a:xfrm>
          <a:solidFill>
            <a:schemeClr val="accent4">
              <a:lumMod val="60000"/>
              <a:lumOff val="40000"/>
              <a:alpha val="91765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eaLnBrk="1" hangingPunct="1"/>
            <a:r>
              <a:rPr lang="th-TH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มติและสาระสำคัญจากการประชุม</a:t>
            </a:r>
            <a:br>
              <a:rPr lang="th-TH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คณะกรรมการหลักประกันสุขภาพแห่งชาติ </a:t>
            </a:r>
            <a:br>
              <a:rPr lang="th-TH" sz="40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ครั้งที่ </a:t>
            </a:r>
            <a:r>
              <a:rPr lang="en-US" sz="40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13/2564 </a:t>
            </a:r>
            <a:r>
              <a:rPr lang="th-TH" sz="40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</a:t>
            </a:r>
            <a:r>
              <a:rPr lang="en-US" sz="40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9 </a:t>
            </a:r>
            <a:r>
              <a:rPr lang="th-TH" sz="40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ธันวาคม </a:t>
            </a:r>
            <a:r>
              <a:rPr lang="en-US" sz="40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  <a:endParaRPr lang="th-TH" altLang="th-TH" sz="44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099" name="ตัวแทนหมายเลขสไลด์ 3">
            <a:extLst>
              <a:ext uri="{FF2B5EF4-FFF2-40B4-BE49-F238E27FC236}">
                <a16:creationId xmlns:a16="http://schemas.microsoft.com/office/drawing/2014/main" id="{E872C959-2BA3-4C4C-BC9B-E2B3B23C06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1DB8D6-E334-49C3-9947-B852D4C36147}" type="slidenum">
              <a:rPr kumimoji="0" lang="th-TH" altLang="th-TH" sz="240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th-TH" sz="240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4103" name="ชื่อเรื่องรอง 2">
            <a:extLst>
              <a:ext uri="{FF2B5EF4-FFF2-40B4-BE49-F238E27FC236}">
                <a16:creationId xmlns:a16="http://schemas.microsoft.com/office/drawing/2014/main" id="{06831B0A-0E62-4B70-BA1B-EAF1E4F5BE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427908" y="5845791"/>
            <a:ext cx="6925892" cy="500418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th-TH" altLang="th-TH" b="1" dirty="0">
                <a:solidFill>
                  <a:srgbClr val="00808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นำเสนอในการประชุม </a:t>
            </a:r>
            <a:r>
              <a:rPr lang="th-TH" altLang="th-TH" b="1" dirty="0" err="1">
                <a:solidFill>
                  <a:srgbClr val="00808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อค</a:t>
            </a:r>
            <a:r>
              <a:rPr lang="th-TH" altLang="th-TH" b="1" dirty="0">
                <a:solidFill>
                  <a:srgbClr val="00808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ม. เขต </a:t>
            </a:r>
            <a:r>
              <a:rPr lang="en-US" altLang="th-TH" b="1" dirty="0">
                <a:solidFill>
                  <a:srgbClr val="00808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altLang="th-TH" b="1" dirty="0">
                <a:solidFill>
                  <a:srgbClr val="00808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ราชบุรี ครั้งที่ </a:t>
            </a:r>
            <a:r>
              <a:rPr lang="en-US" altLang="th-TH" b="1" dirty="0">
                <a:solidFill>
                  <a:srgbClr val="00808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1/2565</a:t>
            </a:r>
            <a:r>
              <a:rPr lang="th-TH" altLang="th-TH" b="1" dirty="0">
                <a:solidFill>
                  <a:srgbClr val="00808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วันที่  </a:t>
            </a:r>
            <a:r>
              <a:rPr lang="en-US" altLang="th-TH" b="1" dirty="0">
                <a:solidFill>
                  <a:srgbClr val="00808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24  </a:t>
            </a:r>
            <a:r>
              <a:rPr lang="th-TH" altLang="th-TH" b="1" dirty="0">
                <a:solidFill>
                  <a:srgbClr val="00808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กุมภาพันธ์ </a:t>
            </a:r>
            <a:r>
              <a:rPr lang="en-US" altLang="th-TH" b="1" dirty="0">
                <a:solidFill>
                  <a:srgbClr val="00808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2565</a:t>
            </a:r>
            <a:endParaRPr lang="th-TH" altLang="th-TH" b="1" dirty="0">
              <a:solidFill>
                <a:srgbClr val="00808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F01ED-7455-4ED8-8959-4A1DDE3B5CE3}"/>
              </a:ext>
            </a:extLst>
          </p:cNvPr>
          <p:cNvSpPr txBox="1"/>
          <p:nvPr/>
        </p:nvSpPr>
        <p:spPr>
          <a:xfrm>
            <a:off x="8778571" y="267919"/>
            <a:ext cx="2963850" cy="83099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วาระที่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3.1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</a:t>
            </a:r>
            <a:endParaRPr kumimoji="0" lang="th-TH" sz="4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506B44D5-1E23-4150-918A-2391CCAA5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77" y="223707"/>
            <a:ext cx="2345708" cy="1088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39C7C87-25DB-4F13-8832-BB1D892297BE}"/>
              </a:ext>
            </a:extLst>
          </p:cNvPr>
          <p:cNvSpPr txBox="1"/>
          <p:nvPr/>
        </p:nvSpPr>
        <p:spPr>
          <a:xfrm>
            <a:off x="0" y="13251"/>
            <a:ext cx="12191999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altLang="th-TH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เรื่องจากวาระ</a:t>
            </a:r>
            <a:r>
              <a:rPr lang="en-US" altLang="th-TH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เพื่อพิจารณา</a:t>
            </a:r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id="{6497EFBE-2A28-4377-96D4-A177FC7086BC}"/>
              </a:ext>
            </a:extLst>
          </p:cNvPr>
          <p:cNvSpPr/>
          <p:nvPr/>
        </p:nvSpPr>
        <p:spPr>
          <a:xfrm>
            <a:off x="1083777" y="721137"/>
            <a:ext cx="667329" cy="475440"/>
          </a:xfrm>
          <a:prstGeom prst="heptagon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3B95C5-4C44-40BF-92C8-0F157E95D6BB}"/>
              </a:ext>
            </a:extLst>
          </p:cNvPr>
          <p:cNvSpPr txBox="1"/>
          <p:nvPr/>
        </p:nvSpPr>
        <p:spPr>
          <a:xfrm>
            <a:off x="9055137" y="2089628"/>
            <a:ext cx="1439451" cy="523220"/>
          </a:xfrm>
          <a:custGeom>
            <a:avLst/>
            <a:gdLst>
              <a:gd name="connsiteX0" fmla="*/ 0 w 1439451"/>
              <a:gd name="connsiteY0" fmla="*/ 0 h 523220"/>
              <a:gd name="connsiteX1" fmla="*/ 494212 w 1439451"/>
              <a:gd name="connsiteY1" fmla="*/ 0 h 523220"/>
              <a:gd name="connsiteX2" fmla="*/ 945239 w 1439451"/>
              <a:gd name="connsiteY2" fmla="*/ 0 h 523220"/>
              <a:gd name="connsiteX3" fmla="*/ 1439451 w 1439451"/>
              <a:gd name="connsiteY3" fmla="*/ 0 h 523220"/>
              <a:gd name="connsiteX4" fmla="*/ 1439451 w 1439451"/>
              <a:gd name="connsiteY4" fmla="*/ 523220 h 523220"/>
              <a:gd name="connsiteX5" fmla="*/ 945239 w 1439451"/>
              <a:gd name="connsiteY5" fmla="*/ 523220 h 523220"/>
              <a:gd name="connsiteX6" fmla="*/ 451028 w 1439451"/>
              <a:gd name="connsiteY6" fmla="*/ 523220 h 523220"/>
              <a:gd name="connsiteX7" fmla="*/ 0 w 1439451"/>
              <a:gd name="connsiteY7" fmla="*/ 523220 h 523220"/>
              <a:gd name="connsiteX8" fmla="*/ 0 w 1439451"/>
              <a:gd name="connsiteY8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451" h="523220" fill="none" extrusionOk="0">
                <a:moveTo>
                  <a:pt x="0" y="0"/>
                </a:moveTo>
                <a:cubicBezTo>
                  <a:pt x="191884" y="-44345"/>
                  <a:pt x="351221" y="27592"/>
                  <a:pt x="494212" y="0"/>
                </a:cubicBezTo>
                <a:cubicBezTo>
                  <a:pt x="637203" y="-27592"/>
                  <a:pt x="825899" y="36846"/>
                  <a:pt x="945239" y="0"/>
                </a:cubicBezTo>
                <a:cubicBezTo>
                  <a:pt x="1064579" y="-36846"/>
                  <a:pt x="1251031" y="14912"/>
                  <a:pt x="1439451" y="0"/>
                </a:cubicBezTo>
                <a:cubicBezTo>
                  <a:pt x="1481233" y="146563"/>
                  <a:pt x="1390975" y="278443"/>
                  <a:pt x="1439451" y="523220"/>
                </a:cubicBezTo>
                <a:cubicBezTo>
                  <a:pt x="1245537" y="552240"/>
                  <a:pt x="1139693" y="493433"/>
                  <a:pt x="945239" y="523220"/>
                </a:cubicBezTo>
                <a:cubicBezTo>
                  <a:pt x="750785" y="553007"/>
                  <a:pt x="555688" y="515418"/>
                  <a:pt x="451028" y="523220"/>
                </a:cubicBezTo>
                <a:cubicBezTo>
                  <a:pt x="346368" y="531022"/>
                  <a:pt x="92700" y="506398"/>
                  <a:pt x="0" y="523220"/>
                </a:cubicBezTo>
                <a:cubicBezTo>
                  <a:pt x="-5890" y="302586"/>
                  <a:pt x="25336" y="251800"/>
                  <a:pt x="0" y="0"/>
                </a:cubicBezTo>
                <a:close/>
              </a:path>
              <a:path w="1439451" h="523220" stroke="0" extrusionOk="0">
                <a:moveTo>
                  <a:pt x="0" y="0"/>
                </a:moveTo>
                <a:cubicBezTo>
                  <a:pt x="227329" y="-1258"/>
                  <a:pt x="248831" y="18223"/>
                  <a:pt x="465422" y="0"/>
                </a:cubicBezTo>
                <a:cubicBezTo>
                  <a:pt x="682013" y="-18223"/>
                  <a:pt x="815461" y="30533"/>
                  <a:pt x="959634" y="0"/>
                </a:cubicBezTo>
                <a:cubicBezTo>
                  <a:pt x="1103807" y="-30533"/>
                  <a:pt x="1315457" y="22315"/>
                  <a:pt x="1439451" y="0"/>
                </a:cubicBezTo>
                <a:cubicBezTo>
                  <a:pt x="1490309" y="194010"/>
                  <a:pt x="1425337" y="361989"/>
                  <a:pt x="1439451" y="523220"/>
                </a:cubicBezTo>
                <a:cubicBezTo>
                  <a:pt x="1345610" y="567630"/>
                  <a:pt x="1082980" y="479978"/>
                  <a:pt x="988423" y="523220"/>
                </a:cubicBezTo>
                <a:cubicBezTo>
                  <a:pt x="893866" y="566462"/>
                  <a:pt x="616253" y="488789"/>
                  <a:pt x="508606" y="523220"/>
                </a:cubicBezTo>
                <a:cubicBezTo>
                  <a:pt x="400959" y="557651"/>
                  <a:pt x="103305" y="520224"/>
                  <a:pt x="0" y="523220"/>
                </a:cubicBezTo>
                <a:cubicBezTo>
                  <a:pt x="-13267" y="273676"/>
                  <a:pt x="24968" y="109550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6699"/>
            </a:solidFill>
            <a:extLst>
              <a:ext uri="{C807C97D-BFC1-408E-A445-0C87EB9F89A2}">
                <ask:lineSketchStyleProps xmlns:ask="http://schemas.microsoft.com/office/drawing/2018/sketchyshapes" sd="356938375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มติที่ประชุม</a:t>
            </a:r>
            <a:endParaRPr lang="en-US" sz="28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BFE7E-EF83-49E0-BC17-8B0DA3C06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3761" y="6264040"/>
            <a:ext cx="2743200" cy="365125"/>
          </a:xfrm>
        </p:spPr>
        <p:txBody>
          <a:bodyPr/>
          <a:lstStyle/>
          <a:p>
            <a:fld id="{FC046933-19CA-40D0-9AD6-D4A3F92A0862}" type="slidenum">
              <a:rPr lang="en-US" sz="1800" b="1" smtClean="0"/>
              <a:t>2</a:t>
            </a:fld>
            <a:endParaRPr lang="en-US" sz="1800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05A71E-13C2-40DE-83E9-79DB212892FD}"/>
              </a:ext>
            </a:extLst>
          </p:cNvPr>
          <p:cNvSpPr txBox="1"/>
          <p:nvPr/>
        </p:nvSpPr>
        <p:spPr>
          <a:xfrm>
            <a:off x="1751106" y="712437"/>
            <a:ext cx="95466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0000CC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ข้อเสนอสิทธิประโยชน์ในระบบหลักประกันสุขภาพแห่งชาติ</a:t>
            </a:r>
            <a:r>
              <a:rPr lang="en-US" sz="3600" b="1" dirty="0">
                <a:solidFill>
                  <a:srgbClr val="0000CC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(6 </a:t>
            </a:r>
            <a:r>
              <a:rPr lang="th-TH" sz="3600" b="1" dirty="0">
                <a:solidFill>
                  <a:srgbClr val="0000CC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รายการ</a:t>
            </a:r>
            <a:r>
              <a:rPr lang="en-US" sz="3600" b="1" dirty="0">
                <a:solidFill>
                  <a:srgbClr val="0000CC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  <a:endParaRPr lang="en-US" sz="36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DB2FBE-751F-41F3-99F3-E5415A20A619}"/>
              </a:ext>
            </a:extLst>
          </p:cNvPr>
          <p:cNvSpPr txBox="1">
            <a:spLocks/>
          </p:cNvSpPr>
          <p:nvPr/>
        </p:nvSpPr>
        <p:spPr>
          <a:xfrm>
            <a:off x="235038" y="2066654"/>
            <a:ext cx="8335755" cy="4633500"/>
          </a:xfrm>
          <a:custGeom>
            <a:avLst/>
            <a:gdLst>
              <a:gd name="connsiteX0" fmla="*/ 0 w 8335755"/>
              <a:gd name="connsiteY0" fmla="*/ 0 h 4633500"/>
              <a:gd name="connsiteX1" fmla="*/ 678769 w 8335755"/>
              <a:gd name="connsiteY1" fmla="*/ 0 h 4633500"/>
              <a:gd name="connsiteX2" fmla="*/ 1357537 w 8335755"/>
              <a:gd name="connsiteY2" fmla="*/ 0 h 4633500"/>
              <a:gd name="connsiteX3" fmla="*/ 2036306 w 8335755"/>
              <a:gd name="connsiteY3" fmla="*/ 0 h 4633500"/>
              <a:gd name="connsiteX4" fmla="*/ 2465002 w 8335755"/>
              <a:gd name="connsiteY4" fmla="*/ 0 h 4633500"/>
              <a:gd name="connsiteX5" fmla="*/ 2977055 w 8335755"/>
              <a:gd name="connsiteY5" fmla="*/ 0 h 4633500"/>
              <a:gd name="connsiteX6" fmla="*/ 3739182 w 8335755"/>
              <a:gd name="connsiteY6" fmla="*/ 0 h 4633500"/>
              <a:gd name="connsiteX7" fmla="*/ 4167878 w 8335755"/>
              <a:gd name="connsiteY7" fmla="*/ 0 h 4633500"/>
              <a:gd name="connsiteX8" fmla="*/ 4846646 w 8335755"/>
              <a:gd name="connsiteY8" fmla="*/ 0 h 4633500"/>
              <a:gd name="connsiteX9" fmla="*/ 5525415 w 8335755"/>
              <a:gd name="connsiteY9" fmla="*/ 0 h 4633500"/>
              <a:gd name="connsiteX10" fmla="*/ 6037468 w 8335755"/>
              <a:gd name="connsiteY10" fmla="*/ 0 h 4633500"/>
              <a:gd name="connsiteX11" fmla="*/ 6632879 w 8335755"/>
              <a:gd name="connsiteY11" fmla="*/ 0 h 4633500"/>
              <a:gd name="connsiteX12" fmla="*/ 7228290 w 8335755"/>
              <a:gd name="connsiteY12" fmla="*/ 0 h 4633500"/>
              <a:gd name="connsiteX13" fmla="*/ 8335755 w 8335755"/>
              <a:gd name="connsiteY13" fmla="*/ 0 h 4633500"/>
              <a:gd name="connsiteX14" fmla="*/ 8335755 w 8335755"/>
              <a:gd name="connsiteY14" fmla="*/ 486518 h 4633500"/>
              <a:gd name="connsiteX15" fmla="*/ 8335755 w 8335755"/>
              <a:gd name="connsiteY15" fmla="*/ 1065705 h 4633500"/>
              <a:gd name="connsiteX16" fmla="*/ 8335755 w 8335755"/>
              <a:gd name="connsiteY16" fmla="*/ 1691228 h 4633500"/>
              <a:gd name="connsiteX17" fmla="*/ 8335755 w 8335755"/>
              <a:gd name="connsiteY17" fmla="*/ 2316750 h 4633500"/>
              <a:gd name="connsiteX18" fmla="*/ 8335755 w 8335755"/>
              <a:gd name="connsiteY18" fmla="*/ 2849603 h 4633500"/>
              <a:gd name="connsiteX19" fmla="*/ 8335755 w 8335755"/>
              <a:gd name="connsiteY19" fmla="*/ 3289785 h 4633500"/>
              <a:gd name="connsiteX20" fmla="*/ 8335755 w 8335755"/>
              <a:gd name="connsiteY20" fmla="*/ 3915308 h 4633500"/>
              <a:gd name="connsiteX21" fmla="*/ 8335755 w 8335755"/>
              <a:gd name="connsiteY21" fmla="*/ 4633500 h 4633500"/>
              <a:gd name="connsiteX22" fmla="*/ 7823701 w 8335755"/>
              <a:gd name="connsiteY22" fmla="*/ 4633500 h 4633500"/>
              <a:gd name="connsiteX23" fmla="*/ 7061575 w 8335755"/>
              <a:gd name="connsiteY23" fmla="*/ 4633500 h 4633500"/>
              <a:gd name="connsiteX24" fmla="*/ 6466164 w 8335755"/>
              <a:gd name="connsiteY24" fmla="*/ 4633500 h 4633500"/>
              <a:gd name="connsiteX25" fmla="*/ 5704038 w 8335755"/>
              <a:gd name="connsiteY25" fmla="*/ 4633500 h 4633500"/>
              <a:gd name="connsiteX26" fmla="*/ 5275342 w 8335755"/>
              <a:gd name="connsiteY26" fmla="*/ 4633500 h 4633500"/>
              <a:gd name="connsiteX27" fmla="*/ 4846646 w 8335755"/>
              <a:gd name="connsiteY27" fmla="*/ 4633500 h 4633500"/>
              <a:gd name="connsiteX28" fmla="*/ 4084520 w 8335755"/>
              <a:gd name="connsiteY28" fmla="*/ 4633500 h 4633500"/>
              <a:gd name="connsiteX29" fmla="*/ 3405751 w 8335755"/>
              <a:gd name="connsiteY29" fmla="*/ 4633500 h 4633500"/>
              <a:gd name="connsiteX30" fmla="*/ 2893698 w 8335755"/>
              <a:gd name="connsiteY30" fmla="*/ 4633500 h 4633500"/>
              <a:gd name="connsiteX31" fmla="*/ 2548359 w 8335755"/>
              <a:gd name="connsiteY31" fmla="*/ 4633500 h 4633500"/>
              <a:gd name="connsiteX32" fmla="*/ 1786233 w 8335755"/>
              <a:gd name="connsiteY32" fmla="*/ 4633500 h 4633500"/>
              <a:gd name="connsiteX33" fmla="*/ 1440895 w 8335755"/>
              <a:gd name="connsiteY33" fmla="*/ 4633500 h 4633500"/>
              <a:gd name="connsiteX34" fmla="*/ 845484 w 8335755"/>
              <a:gd name="connsiteY34" fmla="*/ 4633500 h 4633500"/>
              <a:gd name="connsiteX35" fmla="*/ 0 w 8335755"/>
              <a:gd name="connsiteY35" fmla="*/ 4633500 h 4633500"/>
              <a:gd name="connsiteX36" fmla="*/ 0 w 8335755"/>
              <a:gd name="connsiteY36" fmla="*/ 4054313 h 4633500"/>
              <a:gd name="connsiteX37" fmla="*/ 0 w 8335755"/>
              <a:gd name="connsiteY37" fmla="*/ 3521460 h 4633500"/>
              <a:gd name="connsiteX38" fmla="*/ 0 w 8335755"/>
              <a:gd name="connsiteY38" fmla="*/ 2895938 h 4633500"/>
              <a:gd name="connsiteX39" fmla="*/ 0 w 8335755"/>
              <a:gd name="connsiteY39" fmla="*/ 2455755 h 4633500"/>
              <a:gd name="connsiteX40" fmla="*/ 0 w 8335755"/>
              <a:gd name="connsiteY40" fmla="*/ 1969238 h 4633500"/>
              <a:gd name="connsiteX41" fmla="*/ 0 w 8335755"/>
              <a:gd name="connsiteY41" fmla="*/ 1529055 h 4633500"/>
              <a:gd name="connsiteX42" fmla="*/ 0 w 8335755"/>
              <a:gd name="connsiteY42" fmla="*/ 1042538 h 4633500"/>
              <a:gd name="connsiteX43" fmla="*/ 0 w 8335755"/>
              <a:gd name="connsiteY43" fmla="*/ 0 h 46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335755" h="4633500" fill="none" extrusionOk="0">
                <a:moveTo>
                  <a:pt x="0" y="0"/>
                </a:moveTo>
                <a:cubicBezTo>
                  <a:pt x="244800" y="-11483"/>
                  <a:pt x="361576" y="29302"/>
                  <a:pt x="678769" y="0"/>
                </a:cubicBezTo>
                <a:cubicBezTo>
                  <a:pt x="995962" y="-29302"/>
                  <a:pt x="1170101" y="10204"/>
                  <a:pt x="1357537" y="0"/>
                </a:cubicBezTo>
                <a:cubicBezTo>
                  <a:pt x="1544973" y="-10204"/>
                  <a:pt x="1879075" y="71106"/>
                  <a:pt x="2036306" y="0"/>
                </a:cubicBezTo>
                <a:cubicBezTo>
                  <a:pt x="2193537" y="-71106"/>
                  <a:pt x="2331113" y="45747"/>
                  <a:pt x="2465002" y="0"/>
                </a:cubicBezTo>
                <a:cubicBezTo>
                  <a:pt x="2598891" y="-45747"/>
                  <a:pt x="2782245" y="25514"/>
                  <a:pt x="2977055" y="0"/>
                </a:cubicBezTo>
                <a:cubicBezTo>
                  <a:pt x="3171865" y="-25514"/>
                  <a:pt x="3420542" y="66315"/>
                  <a:pt x="3739182" y="0"/>
                </a:cubicBezTo>
                <a:cubicBezTo>
                  <a:pt x="4057822" y="-66315"/>
                  <a:pt x="4031280" y="26416"/>
                  <a:pt x="4167878" y="0"/>
                </a:cubicBezTo>
                <a:cubicBezTo>
                  <a:pt x="4304476" y="-26416"/>
                  <a:pt x="4699503" y="119"/>
                  <a:pt x="4846646" y="0"/>
                </a:cubicBezTo>
                <a:cubicBezTo>
                  <a:pt x="4993789" y="-119"/>
                  <a:pt x="5205059" y="36325"/>
                  <a:pt x="5525415" y="0"/>
                </a:cubicBezTo>
                <a:cubicBezTo>
                  <a:pt x="5845771" y="-36325"/>
                  <a:pt x="5928425" y="3361"/>
                  <a:pt x="6037468" y="0"/>
                </a:cubicBezTo>
                <a:cubicBezTo>
                  <a:pt x="6146511" y="-3361"/>
                  <a:pt x="6337759" y="30525"/>
                  <a:pt x="6632879" y="0"/>
                </a:cubicBezTo>
                <a:cubicBezTo>
                  <a:pt x="6927999" y="-30525"/>
                  <a:pt x="6986453" y="17137"/>
                  <a:pt x="7228290" y="0"/>
                </a:cubicBezTo>
                <a:cubicBezTo>
                  <a:pt x="7470127" y="-17137"/>
                  <a:pt x="7852216" y="20713"/>
                  <a:pt x="8335755" y="0"/>
                </a:cubicBezTo>
                <a:cubicBezTo>
                  <a:pt x="8365591" y="157105"/>
                  <a:pt x="8313199" y="383149"/>
                  <a:pt x="8335755" y="486518"/>
                </a:cubicBezTo>
                <a:cubicBezTo>
                  <a:pt x="8358311" y="589887"/>
                  <a:pt x="8289888" y="819994"/>
                  <a:pt x="8335755" y="1065705"/>
                </a:cubicBezTo>
                <a:cubicBezTo>
                  <a:pt x="8381622" y="1311416"/>
                  <a:pt x="8314073" y="1418285"/>
                  <a:pt x="8335755" y="1691228"/>
                </a:cubicBezTo>
                <a:cubicBezTo>
                  <a:pt x="8357437" y="1964171"/>
                  <a:pt x="8296738" y="2081439"/>
                  <a:pt x="8335755" y="2316750"/>
                </a:cubicBezTo>
                <a:cubicBezTo>
                  <a:pt x="8374772" y="2552061"/>
                  <a:pt x="8290769" y="2616235"/>
                  <a:pt x="8335755" y="2849603"/>
                </a:cubicBezTo>
                <a:cubicBezTo>
                  <a:pt x="8380741" y="3082971"/>
                  <a:pt x="8296348" y="3201364"/>
                  <a:pt x="8335755" y="3289785"/>
                </a:cubicBezTo>
                <a:cubicBezTo>
                  <a:pt x="8375162" y="3378206"/>
                  <a:pt x="8295862" y="3646413"/>
                  <a:pt x="8335755" y="3915308"/>
                </a:cubicBezTo>
                <a:cubicBezTo>
                  <a:pt x="8375648" y="4184203"/>
                  <a:pt x="8287495" y="4385318"/>
                  <a:pt x="8335755" y="4633500"/>
                </a:cubicBezTo>
                <a:cubicBezTo>
                  <a:pt x="8132304" y="4656650"/>
                  <a:pt x="7969853" y="4623298"/>
                  <a:pt x="7823701" y="4633500"/>
                </a:cubicBezTo>
                <a:cubicBezTo>
                  <a:pt x="7677549" y="4643702"/>
                  <a:pt x="7280845" y="4592886"/>
                  <a:pt x="7061575" y="4633500"/>
                </a:cubicBezTo>
                <a:cubicBezTo>
                  <a:pt x="6842305" y="4674114"/>
                  <a:pt x="6632851" y="4626496"/>
                  <a:pt x="6466164" y="4633500"/>
                </a:cubicBezTo>
                <a:cubicBezTo>
                  <a:pt x="6299477" y="4640504"/>
                  <a:pt x="6082583" y="4580008"/>
                  <a:pt x="5704038" y="4633500"/>
                </a:cubicBezTo>
                <a:cubicBezTo>
                  <a:pt x="5325493" y="4686992"/>
                  <a:pt x="5393496" y="4595902"/>
                  <a:pt x="5275342" y="4633500"/>
                </a:cubicBezTo>
                <a:cubicBezTo>
                  <a:pt x="5157188" y="4671098"/>
                  <a:pt x="5054792" y="4613979"/>
                  <a:pt x="4846646" y="4633500"/>
                </a:cubicBezTo>
                <a:cubicBezTo>
                  <a:pt x="4638500" y="4653021"/>
                  <a:pt x="4279117" y="4587521"/>
                  <a:pt x="4084520" y="4633500"/>
                </a:cubicBezTo>
                <a:cubicBezTo>
                  <a:pt x="3889923" y="4679479"/>
                  <a:pt x="3676935" y="4596850"/>
                  <a:pt x="3405751" y="4633500"/>
                </a:cubicBezTo>
                <a:cubicBezTo>
                  <a:pt x="3134567" y="4670150"/>
                  <a:pt x="2997891" y="4605398"/>
                  <a:pt x="2893698" y="4633500"/>
                </a:cubicBezTo>
                <a:cubicBezTo>
                  <a:pt x="2789505" y="4661602"/>
                  <a:pt x="2712430" y="4601371"/>
                  <a:pt x="2548359" y="4633500"/>
                </a:cubicBezTo>
                <a:cubicBezTo>
                  <a:pt x="2384288" y="4665629"/>
                  <a:pt x="2031317" y="4618107"/>
                  <a:pt x="1786233" y="4633500"/>
                </a:cubicBezTo>
                <a:cubicBezTo>
                  <a:pt x="1541149" y="4648893"/>
                  <a:pt x="1513486" y="4603508"/>
                  <a:pt x="1440895" y="4633500"/>
                </a:cubicBezTo>
                <a:cubicBezTo>
                  <a:pt x="1368304" y="4663492"/>
                  <a:pt x="1075722" y="4617655"/>
                  <a:pt x="845484" y="4633500"/>
                </a:cubicBezTo>
                <a:cubicBezTo>
                  <a:pt x="615246" y="4649345"/>
                  <a:pt x="266910" y="4563866"/>
                  <a:pt x="0" y="4633500"/>
                </a:cubicBezTo>
                <a:cubicBezTo>
                  <a:pt x="-52988" y="4445457"/>
                  <a:pt x="67871" y="4263134"/>
                  <a:pt x="0" y="4054313"/>
                </a:cubicBezTo>
                <a:cubicBezTo>
                  <a:pt x="-67871" y="3845492"/>
                  <a:pt x="54582" y="3686667"/>
                  <a:pt x="0" y="3521460"/>
                </a:cubicBezTo>
                <a:cubicBezTo>
                  <a:pt x="-54582" y="3356253"/>
                  <a:pt x="11488" y="3040666"/>
                  <a:pt x="0" y="2895938"/>
                </a:cubicBezTo>
                <a:cubicBezTo>
                  <a:pt x="-11488" y="2751210"/>
                  <a:pt x="33271" y="2553741"/>
                  <a:pt x="0" y="2455755"/>
                </a:cubicBezTo>
                <a:cubicBezTo>
                  <a:pt x="-33271" y="2357769"/>
                  <a:pt x="54740" y="2208014"/>
                  <a:pt x="0" y="1969238"/>
                </a:cubicBezTo>
                <a:cubicBezTo>
                  <a:pt x="-54740" y="1730462"/>
                  <a:pt x="27292" y="1726214"/>
                  <a:pt x="0" y="1529055"/>
                </a:cubicBezTo>
                <a:cubicBezTo>
                  <a:pt x="-27292" y="1331896"/>
                  <a:pt x="47994" y="1276898"/>
                  <a:pt x="0" y="1042538"/>
                </a:cubicBezTo>
                <a:cubicBezTo>
                  <a:pt x="-47994" y="808178"/>
                  <a:pt x="45426" y="440839"/>
                  <a:pt x="0" y="0"/>
                </a:cubicBezTo>
                <a:close/>
              </a:path>
              <a:path w="8335755" h="4633500" stroke="0" extrusionOk="0">
                <a:moveTo>
                  <a:pt x="0" y="0"/>
                </a:moveTo>
                <a:cubicBezTo>
                  <a:pt x="121123" y="-40332"/>
                  <a:pt x="174713" y="7221"/>
                  <a:pt x="345338" y="0"/>
                </a:cubicBezTo>
                <a:cubicBezTo>
                  <a:pt x="515963" y="-7221"/>
                  <a:pt x="601606" y="6435"/>
                  <a:pt x="774034" y="0"/>
                </a:cubicBezTo>
                <a:cubicBezTo>
                  <a:pt x="946462" y="-6435"/>
                  <a:pt x="1232632" y="45134"/>
                  <a:pt x="1536161" y="0"/>
                </a:cubicBezTo>
                <a:cubicBezTo>
                  <a:pt x="1839690" y="-45134"/>
                  <a:pt x="1799834" y="40460"/>
                  <a:pt x="1964857" y="0"/>
                </a:cubicBezTo>
                <a:cubicBezTo>
                  <a:pt x="2129880" y="-40460"/>
                  <a:pt x="2484072" y="51295"/>
                  <a:pt x="2726983" y="0"/>
                </a:cubicBezTo>
                <a:cubicBezTo>
                  <a:pt x="2969894" y="-51295"/>
                  <a:pt x="3213406" y="70432"/>
                  <a:pt x="3489109" y="0"/>
                </a:cubicBezTo>
                <a:cubicBezTo>
                  <a:pt x="3764812" y="-70432"/>
                  <a:pt x="3762997" y="26744"/>
                  <a:pt x="3917805" y="0"/>
                </a:cubicBezTo>
                <a:cubicBezTo>
                  <a:pt x="4072613" y="-26744"/>
                  <a:pt x="4317086" y="3094"/>
                  <a:pt x="4429858" y="0"/>
                </a:cubicBezTo>
                <a:cubicBezTo>
                  <a:pt x="4542630" y="-3094"/>
                  <a:pt x="4789294" y="72827"/>
                  <a:pt x="5108627" y="0"/>
                </a:cubicBezTo>
                <a:cubicBezTo>
                  <a:pt x="5427960" y="-72827"/>
                  <a:pt x="5526026" y="24860"/>
                  <a:pt x="5870753" y="0"/>
                </a:cubicBezTo>
                <a:cubicBezTo>
                  <a:pt x="6215480" y="-24860"/>
                  <a:pt x="6195503" y="59348"/>
                  <a:pt x="6466164" y="0"/>
                </a:cubicBezTo>
                <a:cubicBezTo>
                  <a:pt x="6736825" y="-59348"/>
                  <a:pt x="6650811" y="32325"/>
                  <a:pt x="6811503" y="0"/>
                </a:cubicBezTo>
                <a:cubicBezTo>
                  <a:pt x="6972195" y="-32325"/>
                  <a:pt x="7049756" y="32516"/>
                  <a:pt x="7156841" y="0"/>
                </a:cubicBezTo>
                <a:cubicBezTo>
                  <a:pt x="7263926" y="-32516"/>
                  <a:pt x="7341285" y="26485"/>
                  <a:pt x="7502179" y="0"/>
                </a:cubicBezTo>
                <a:cubicBezTo>
                  <a:pt x="7663073" y="-26485"/>
                  <a:pt x="7982822" y="372"/>
                  <a:pt x="8335755" y="0"/>
                </a:cubicBezTo>
                <a:cubicBezTo>
                  <a:pt x="8349970" y="195494"/>
                  <a:pt x="8303454" y="259006"/>
                  <a:pt x="8335755" y="486518"/>
                </a:cubicBezTo>
                <a:cubicBezTo>
                  <a:pt x="8368056" y="714030"/>
                  <a:pt x="8283298" y="1010154"/>
                  <a:pt x="8335755" y="1158375"/>
                </a:cubicBezTo>
                <a:cubicBezTo>
                  <a:pt x="8388212" y="1306596"/>
                  <a:pt x="8283834" y="1465363"/>
                  <a:pt x="8335755" y="1598557"/>
                </a:cubicBezTo>
                <a:cubicBezTo>
                  <a:pt x="8387676" y="1731751"/>
                  <a:pt x="8264102" y="2004815"/>
                  <a:pt x="8335755" y="2224080"/>
                </a:cubicBezTo>
                <a:cubicBezTo>
                  <a:pt x="8407408" y="2443345"/>
                  <a:pt x="8300573" y="2571358"/>
                  <a:pt x="8335755" y="2756933"/>
                </a:cubicBezTo>
                <a:cubicBezTo>
                  <a:pt x="8370937" y="2942508"/>
                  <a:pt x="8306085" y="3149627"/>
                  <a:pt x="8335755" y="3382455"/>
                </a:cubicBezTo>
                <a:cubicBezTo>
                  <a:pt x="8365425" y="3615283"/>
                  <a:pt x="8312273" y="3807801"/>
                  <a:pt x="8335755" y="4007978"/>
                </a:cubicBezTo>
                <a:cubicBezTo>
                  <a:pt x="8359237" y="4208155"/>
                  <a:pt x="8265961" y="4322977"/>
                  <a:pt x="8335755" y="4633500"/>
                </a:cubicBezTo>
                <a:cubicBezTo>
                  <a:pt x="8145316" y="4648412"/>
                  <a:pt x="8035090" y="4597565"/>
                  <a:pt x="7907059" y="4633500"/>
                </a:cubicBezTo>
                <a:cubicBezTo>
                  <a:pt x="7779028" y="4669435"/>
                  <a:pt x="7623959" y="4617746"/>
                  <a:pt x="7478363" y="4633500"/>
                </a:cubicBezTo>
                <a:cubicBezTo>
                  <a:pt x="7332767" y="4649254"/>
                  <a:pt x="6992742" y="4577576"/>
                  <a:pt x="6799594" y="4633500"/>
                </a:cubicBezTo>
                <a:cubicBezTo>
                  <a:pt x="6606446" y="4689424"/>
                  <a:pt x="6383955" y="4572435"/>
                  <a:pt x="6037468" y="4633500"/>
                </a:cubicBezTo>
                <a:cubicBezTo>
                  <a:pt x="5690981" y="4694565"/>
                  <a:pt x="5627850" y="4595641"/>
                  <a:pt x="5525415" y="4633500"/>
                </a:cubicBezTo>
                <a:cubicBezTo>
                  <a:pt x="5422980" y="4671359"/>
                  <a:pt x="4943859" y="4623444"/>
                  <a:pt x="4763289" y="4633500"/>
                </a:cubicBezTo>
                <a:cubicBezTo>
                  <a:pt x="4582719" y="4643556"/>
                  <a:pt x="4574334" y="4613573"/>
                  <a:pt x="4417950" y="4633500"/>
                </a:cubicBezTo>
                <a:cubicBezTo>
                  <a:pt x="4261566" y="4653427"/>
                  <a:pt x="4080111" y="4566515"/>
                  <a:pt x="3822539" y="4633500"/>
                </a:cubicBezTo>
                <a:cubicBezTo>
                  <a:pt x="3564967" y="4700485"/>
                  <a:pt x="3451504" y="4612074"/>
                  <a:pt x="3310486" y="4633500"/>
                </a:cubicBezTo>
                <a:cubicBezTo>
                  <a:pt x="3169468" y="4654926"/>
                  <a:pt x="2719764" y="4583454"/>
                  <a:pt x="2548359" y="4633500"/>
                </a:cubicBezTo>
                <a:cubicBezTo>
                  <a:pt x="2376954" y="4683546"/>
                  <a:pt x="2364338" y="4625158"/>
                  <a:pt x="2203021" y="4633500"/>
                </a:cubicBezTo>
                <a:cubicBezTo>
                  <a:pt x="2041704" y="4641842"/>
                  <a:pt x="1983678" y="4603325"/>
                  <a:pt x="1774325" y="4633500"/>
                </a:cubicBezTo>
                <a:cubicBezTo>
                  <a:pt x="1564972" y="4663675"/>
                  <a:pt x="1391431" y="4615649"/>
                  <a:pt x="1262271" y="4633500"/>
                </a:cubicBezTo>
                <a:cubicBezTo>
                  <a:pt x="1133111" y="4651351"/>
                  <a:pt x="878102" y="4596586"/>
                  <a:pt x="750218" y="4633500"/>
                </a:cubicBezTo>
                <a:cubicBezTo>
                  <a:pt x="622334" y="4670414"/>
                  <a:pt x="246703" y="4599091"/>
                  <a:pt x="0" y="4633500"/>
                </a:cubicBezTo>
                <a:cubicBezTo>
                  <a:pt x="-6218" y="4331190"/>
                  <a:pt x="10923" y="4165863"/>
                  <a:pt x="0" y="3961643"/>
                </a:cubicBezTo>
                <a:cubicBezTo>
                  <a:pt x="-10923" y="3757423"/>
                  <a:pt x="34388" y="3727364"/>
                  <a:pt x="0" y="3521460"/>
                </a:cubicBezTo>
                <a:cubicBezTo>
                  <a:pt x="-34388" y="3315556"/>
                  <a:pt x="53882" y="3235864"/>
                  <a:pt x="0" y="2988608"/>
                </a:cubicBezTo>
                <a:cubicBezTo>
                  <a:pt x="-53882" y="2741352"/>
                  <a:pt x="39453" y="2668868"/>
                  <a:pt x="0" y="2548425"/>
                </a:cubicBezTo>
                <a:cubicBezTo>
                  <a:pt x="-39453" y="2427982"/>
                  <a:pt x="53901" y="2161359"/>
                  <a:pt x="0" y="2015573"/>
                </a:cubicBezTo>
                <a:cubicBezTo>
                  <a:pt x="-53901" y="1869787"/>
                  <a:pt x="66031" y="1663880"/>
                  <a:pt x="0" y="1436385"/>
                </a:cubicBezTo>
                <a:cubicBezTo>
                  <a:pt x="-66031" y="1208890"/>
                  <a:pt x="38837" y="1139854"/>
                  <a:pt x="0" y="857198"/>
                </a:cubicBezTo>
                <a:cubicBezTo>
                  <a:pt x="-38837" y="574542"/>
                  <a:pt x="86466" y="385793"/>
                  <a:pt x="0" y="0"/>
                </a:cubicBezTo>
                <a:close/>
              </a:path>
            </a:pathLst>
          </a:custGeom>
          <a:ln w="28575">
            <a:solidFill>
              <a:schemeClr val="accent4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402818999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มติคณะอนุกรรมการกำหนดประเภทและขอบเขตฯวันที่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18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พ.ค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64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.,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ต.ค.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64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พ.ย.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64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เห็นชอบการเพิ่มสิทธิประโยชน์ ในระบบหลักประกันสุขภาพแห่งชาติ จำนวน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 ดังนี้</a:t>
            </a:r>
          </a:p>
          <a:p>
            <a:pPr marL="719138" lvl="1" indent="-261938" algn="l">
              <a:lnSpc>
                <a:spcPct val="80000"/>
              </a:lnSpc>
              <a:buFont typeface="+mj-lt"/>
              <a:buAutoNum type="arabicPeriod"/>
            </a:pP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การตรวจยีน </a:t>
            </a:r>
            <a:r>
              <a:rPr lang="en-US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BRCA1 BRCA2 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ในผู้ป่วยมะเร็งเต้านม</a:t>
            </a:r>
          </a:p>
          <a:p>
            <a:pPr marL="719138" lvl="1" indent="-261938" algn="l">
              <a:lnSpc>
                <a:spcPct val="80000"/>
              </a:lnSpc>
              <a:buFont typeface="+mj-lt"/>
              <a:buAutoNum type="arabicPeriod"/>
            </a:pP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การป้องกันการติดเชื้อเอชไอวีหลังการสัมผัสเชื้อ (</a:t>
            </a:r>
            <a:r>
              <a:rPr lang="en-US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HIV PEP)</a:t>
            </a:r>
          </a:p>
          <a:p>
            <a:pPr marL="719138" lvl="1" indent="-261938" algn="l">
              <a:lnSpc>
                <a:spcPct val="80000"/>
              </a:lnSpc>
              <a:buFont typeface="+mj-lt"/>
              <a:buAutoNum type="arabicPeriod"/>
            </a:pP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การตรวจคัดกรองผู้ป่วยโรคพันธุกรรมเมตาบอล</a:t>
            </a:r>
            <a:r>
              <a:rPr lang="th-TH" b="1" dirty="0" err="1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ิก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ด้วยเครื่อง </a:t>
            </a:r>
            <a:r>
              <a:rPr lang="en-US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Tandem mass spectrometry (MS/MS)</a:t>
            </a:r>
          </a:p>
          <a:p>
            <a:pPr marL="719138" lvl="1" indent="-261938" algn="l">
              <a:lnSpc>
                <a:spcPct val="80000"/>
              </a:lnSpc>
              <a:buFont typeface="+mj-lt"/>
              <a:buAutoNum type="arabicPeriod"/>
            </a:pP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การคัดกรองรอยโรคเสี่ยงมะเร็งและมะเร็งช่องปาก (</a:t>
            </a:r>
            <a:r>
              <a:rPr lang="en-US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CA Oral Screening) </a:t>
            </a:r>
            <a:endParaRPr lang="th-TH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19138" lvl="1" indent="-261938" algn="l">
              <a:lnSpc>
                <a:spcPct val="80000"/>
              </a:lnSpc>
              <a:buFont typeface="+mj-lt"/>
              <a:buAutoNum type="arabicPeriod"/>
            </a:pP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การผ่าตัดใส่รากฟันเทียมสำหรับผู้ที่ไม่มีฟันทั้งปาก</a:t>
            </a:r>
          </a:p>
          <a:p>
            <a:pPr marL="719138" lvl="1" indent="-261938" algn="l">
              <a:lnSpc>
                <a:spcPct val="80000"/>
              </a:lnSpc>
              <a:buFont typeface="+mj-lt"/>
              <a:buAutoNum type="arabicPeriod"/>
            </a:pP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การขยายข้อบ่งชี้การใช้ยา </a:t>
            </a:r>
            <a:r>
              <a:rPr lang="en-US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Human normal immunoglobulin, intravenous (IVIG) </a:t>
            </a:r>
            <a:r>
              <a:rPr 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</a:t>
            </a:r>
          </a:p>
          <a:p>
            <a:pPr lvl="2" algn="l">
              <a:lnSpc>
                <a:spcPct val="80000"/>
              </a:lnSpc>
            </a:pPr>
            <a:r>
              <a:rPr lang="en-US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กลุ่มอาการอักเสบหลายระบบ (</a:t>
            </a:r>
            <a:r>
              <a:rPr lang="en-US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Multisystem Inflammatory Syndrome in Children; MIS-C)</a:t>
            </a:r>
          </a:p>
          <a:p>
            <a:pPr lvl="2" algn="l">
              <a:lnSpc>
                <a:spcPct val="80000"/>
              </a:lnSpc>
            </a:pPr>
            <a:r>
              <a:rPr lang="en-US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ในเด็กที่ติดเชื้อ </a:t>
            </a:r>
            <a:r>
              <a:rPr lang="en-US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COVID-19 </a:t>
            </a:r>
          </a:p>
          <a:p>
            <a:pPr lvl="2" algn="l">
              <a:lnSpc>
                <a:spcPct val="80000"/>
              </a:lnSpc>
            </a:pPr>
            <a:r>
              <a:rPr lang="en-US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ภาวะกล้ามเนื้อหัวใจอักเสบและเยื่อหุ้มหัวใจอักเสบ (</a:t>
            </a:r>
            <a:r>
              <a:rPr lang="en-US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Myocarditis and Pericarditis) </a:t>
            </a:r>
            <a:r>
              <a:rPr lang="th-TH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ที่เกิดภายหลัง</a:t>
            </a:r>
            <a:endParaRPr lang="en-US" sz="20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2" algn="l">
              <a:lnSpc>
                <a:spcPct val="80000"/>
              </a:lnSpc>
            </a:pPr>
            <a:r>
              <a:rPr lang="en-US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การได้รับวัคซีนป้องกันโควิด-19 ชนิดเอ็มอาร์เอ็นเอ</a:t>
            </a:r>
          </a:p>
          <a:p>
            <a:pPr algn="l">
              <a:lnSpc>
                <a:spcPct val="80000"/>
              </a:lnSpc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คณะอนุกรรมการกำหนดหลักเกณฑ์การดำเนินงานและบริหารจัดการกองทุน เห็นชอบวงเงินงบประมาณและแหล่งเงินแล้ว เมื่อวันที่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18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พฤศจิกายน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คณะอนุกรรมการนโยบายและยุทธศาสตร์ เห็นชอบสิทธิประโยชน์ 6 รายการตามที่เสนอ เมื่อวันที่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22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พฤศจิกายน 2564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DAC4C2BE-2F5A-4CA5-8DE3-27BE5E687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4588" y="51678"/>
            <a:ext cx="1470456" cy="6822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003A815-C015-4C9C-8876-164D8CB8B77F}"/>
              </a:ext>
            </a:extLst>
          </p:cNvPr>
          <p:cNvSpPr txBox="1"/>
          <p:nvPr/>
        </p:nvSpPr>
        <p:spPr>
          <a:xfrm>
            <a:off x="235038" y="1496307"/>
            <a:ext cx="1516068" cy="523220"/>
          </a:xfrm>
          <a:custGeom>
            <a:avLst/>
            <a:gdLst>
              <a:gd name="connsiteX0" fmla="*/ 0 w 1516068"/>
              <a:gd name="connsiteY0" fmla="*/ 0 h 523220"/>
              <a:gd name="connsiteX1" fmla="*/ 520517 w 1516068"/>
              <a:gd name="connsiteY1" fmla="*/ 0 h 523220"/>
              <a:gd name="connsiteX2" fmla="*/ 995551 w 1516068"/>
              <a:gd name="connsiteY2" fmla="*/ 0 h 523220"/>
              <a:gd name="connsiteX3" fmla="*/ 1516068 w 1516068"/>
              <a:gd name="connsiteY3" fmla="*/ 0 h 523220"/>
              <a:gd name="connsiteX4" fmla="*/ 1516068 w 1516068"/>
              <a:gd name="connsiteY4" fmla="*/ 523220 h 523220"/>
              <a:gd name="connsiteX5" fmla="*/ 995551 w 1516068"/>
              <a:gd name="connsiteY5" fmla="*/ 523220 h 523220"/>
              <a:gd name="connsiteX6" fmla="*/ 475035 w 1516068"/>
              <a:gd name="connsiteY6" fmla="*/ 523220 h 523220"/>
              <a:gd name="connsiteX7" fmla="*/ 0 w 1516068"/>
              <a:gd name="connsiteY7" fmla="*/ 523220 h 523220"/>
              <a:gd name="connsiteX8" fmla="*/ 0 w 1516068"/>
              <a:gd name="connsiteY8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6068" h="523220" fill="none" extrusionOk="0">
                <a:moveTo>
                  <a:pt x="0" y="0"/>
                </a:moveTo>
                <a:cubicBezTo>
                  <a:pt x="201736" y="-5171"/>
                  <a:pt x="337151" y="56802"/>
                  <a:pt x="520517" y="0"/>
                </a:cubicBezTo>
                <a:cubicBezTo>
                  <a:pt x="703883" y="-56802"/>
                  <a:pt x="758684" y="12999"/>
                  <a:pt x="995551" y="0"/>
                </a:cubicBezTo>
                <a:cubicBezTo>
                  <a:pt x="1232418" y="-12999"/>
                  <a:pt x="1265765" y="2107"/>
                  <a:pt x="1516068" y="0"/>
                </a:cubicBezTo>
                <a:cubicBezTo>
                  <a:pt x="1557850" y="146563"/>
                  <a:pt x="1467592" y="278443"/>
                  <a:pt x="1516068" y="523220"/>
                </a:cubicBezTo>
                <a:cubicBezTo>
                  <a:pt x="1326689" y="574331"/>
                  <a:pt x="1142872" y="511326"/>
                  <a:pt x="995551" y="523220"/>
                </a:cubicBezTo>
                <a:cubicBezTo>
                  <a:pt x="848230" y="535114"/>
                  <a:pt x="586768" y="464776"/>
                  <a:pt x="475035" y="523220"/>
                </a:cubicBezTo>
                <a:cubicBezTo>
                  <a:pt x="363302" y="581664"/>
                  <a:pt x="142257" y="516369"/>
                  <a:pt x="0" y="523220"/>
                </a:cubicBezTo>
                <a:cubicBezTo>
                  <a:pt x="-5890" y="302586"/>
                  <a:pt x="25336" y="251800"/>
                  <a:pt x="0" y="0"/>
                </a:cubicBezTo>
                <a:close/>
              </a:path>
              <a:path w="1516068" h="523220" stroke="0" extrusionOk="0">
                <a:moveTo>
                  <a:pt x="0" y="0"/>
                </a:moveTo>
                <a:cubicBezTo>
                  <a:pt x="200468" y="-41573"/>
                  <a:pt x="295891" y="10323"/>
                  <a:pt x="490195" y="0"/>
                </a:cubicBezTo>
                <a:cubicBezTo>
                  <a:pt x="684499" y="-10323"/>
                  <a:pt x="834555" y="45330"/>
                  <a:pt x="1010712" y="0"/>
                </a:cubicBezTo>
                <a:cubicBezTo>
                  <a:pt x="1186869" y="-45330"/>
                  <a:pt x="1406886" y="47285"/>
                  <a:pt x="1516068" y="0"/>
                </a:cubicBezTo>
                <a:cubicBezTo>
                  <a:pt x="1566926" y="194010"/>
                  <a:pt x="1501954" y="361989"/>
                  <a:pt x="1516068" y="523220"/>
                </a:cubicBezTo>
                <a:cubicBezTo>
                  <a:pt x="1320663" y="534924"/>
                  <a:pt x="1240122" y="497800"/>
                  <a:pt x="1041033" y="523220"/>
                </a:cubicBezTo>
                <a:cubicBezTo>
                  <a:pt x="841944" y="548640"/>
                  <a:pt x="778800" y="503220"/>
                  <a:pt x="535677" y="523220"/>
                </a:cubicBezTo>
                <a:cubicBezTo>
                  <a:pt x="292554" y="543220"/>
                  <a:pt x="149503" y="468156"/>
                  <a:pt x="0" y="523220"/>
                </a:cubicBezTo>
                <a:cubicBezTo>
                  <a:pt x="-13267" y="273676"/>
                  <a:pt x="24968" y="109550"/>
                  <a:pt x="0" y="0"/>
                </a:cubicBezTo>
                <a:close/>
              </a:path>
            </a:pathLst>
          </a:custGeom>
          <a:solidFill>
            <a:srgbClr val="FFFFCC"/>
          </a:solidFill>
          <a:ln w="28575">
            <a:solidFill>
              <a:schemeClr val="accent4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56938375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ความเป็นมา</a:t>
            </a:r>
            <a:endParaRPr lang="en-US" sz="28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68DA31-C845-4414-AAC3-DACB394FCD1D}"/>
              </a:ext>
            </a:extLst>
          </p:cNvPr>
          <p:cNvSpPr txBox="1"/>
          <p:nvPr/>
        </p:nvSpPr>
        <p:spPr>
          <a:xfrm>
            <a:off x="9055137" y="2667688"/>
            <a:ext cx="2381687" cy="3477875"/>
          </a:xfrm>
          <a:custGeom>
            <a:avLst/>
            <a:gdLst>
              <a:gd name="connsiteX0" fmla="*/ 0 w 2381687"/>
              <a:gd name="connsiteY0" fmla="*/ 0 h 3477875"/>
              <a:gd name="connsiteX1" fmla="*/ 595422 w 2381687"/>
              <a:gd name="connsiteY1" fmla="*/ 0 h 3477875"/>
              <a:gd name="connsiteX2" fmla="*/ 1214660 w 2381687"/>
              <a:gd name="connsiteY2" fmla="*/ 0 h 3477875"/>
              <a:gd name="connsiteX3" fmla="*/ 1786265 w 2381687"/>
              <a:gd name="connsiteY3" fmla="*/ 0 h 3477875"/>
              <a:gd name="connsiteX4" fmla="*/ 2381687 w 2381687"/>
              <a:gd name="connsiteY4" fmla="*/ 0 h 3477875"/>
              <a:gd name="connsiteX5" fmla="*/ 2381687 w 2381687"/>
              <a:gd name="connsiteY5" fmla="*/ 510088 h 3477875"/>
              <a:gd name="connsiteX6" fmla="*/ 2381687 w 2381687"/>
              <a:gd name="connsiteY6" fmla="*/ 1124513 h 3477875"/>
              <a:gd name="connsiteX7" fmla="*/ 2381687 w 2381687"/>
              <a:gd name="connsiteY7" fmla="*/ 1738938 h 3477875"/>
              <a:gd name="connsiteX8" fmla="*/ 2381687 w 2381687"/>
              <a:gd name="connsiteY8" fmla="*/ 2214247 h 3477875"/>
              <a:gd name="connsiteX9" fmla="*/ 2381687 w 2381687"/>
              <a:gd name="connsiteY9" fmla="*/ 2863450 h 3477875"/>
              <a:gd name="connsiteX10" fmla="*/ 2381687 w 2381687"/>
              <a:gd name="connsiteY10" fmla="*/ 3477875 h 3477875"/>
              <a:gd name="connsiteX11" fmla="*/ 1762448 w 2381687"/>
              <a:gd name="connsiteY11" fmla="*/ 3477875 h 3477875"/>
              <a:gd name="connsiteX12" fmla="*/ 1143210 w 2381687"/>
              <a:gd name="connsiteY12" fmla="*/ 3477875 h 3477875"/>
              <a:gd name="connsiteX13" fmla="*/ 619239 w 2381687"/>
              <a:gd name="connsiteY13" fmla="*/ 3477875 h 3477875"/>
              <a:gd name="connsiteX14" fmla="*/ 0 w 2381687"/>
              <a:gd name="connsiteY14" fmla="*/ 3477875 h 3477875"/>
              <a:gd name="connsiteX15" fmla="*/ 0 w 2381687"/>
              <a:gd name="connsiteY15" fmla="*/ 3002565 h 3477875"/>
              <a:gd name="connsiteX16" fmla="*/ 0 w 2381687"/>
              <a:gd name="connsiteY16" fmla="*/ 2422920 h 3477875"/>
              <a:gd name="connsiteX17" fmla="*/ 0 w 2381687"/>
              <a:gd name="connsiteY17" fmla="*/ 1912831 h 3477875"/>
              <a:gd name="connsiteX18" fmla="*/ 0 w 2381687"/>
              <a:gd name="connsiteY18" fmla="*/ 1263628 h 3477875"/>
              <a:gd name="connsiteX19" fmla="*/ 0 w 2381687"/>
              <a:gd name="connsiteY19" fmla="*/ 649203 h 3477875"/>
              <a:gd name="connsiteX20" fmla="*/ 0 w 2381687"/>
              <a:gd name="connsiteY20" fmla="*/ 0 h 347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81687" h="3477875" extrusionOk="0">
                <a:moveTo>
                  <a:pt x="0" y="0"/>
                </a:moveTo>
                <a:cubicBezTo>
                  <a:pt x="217244" y="-69108"/>
                  <a:pt x="390117" y="13615"/>
                  <a:pt x="595422" y="0"/>
                </a:cubicBezTo>
                <a:cubicBezTo>
                  <a:pt x="800727" y="-13615"/>
                  <a:pt x="943067" y="30981"/>
                  <a:pt x="1214660" y="0"/>
                </a:cubicBezTo>
                <a:cubicBezTo>
                  <a:pt x="1486253" y="-30981"/>
                  <a:pt x="1519133" y="9835"/>
                  <a:pt x="1786265" y="0"/>
                </a:cubicBezTo>
                <a:cubicBezTo>
                  <a:pt x="2053397" y="-9835"/>
                  <a:pt x="2135396" y="20876"/>
                  <a:pt x="2381687" y="0"/>
                </a:cubicBezTo>
                <a:cubicBezTo>
                  <a:pt x="2417702" y="144974"/>
                  <a:pt x="2348902" y="264545"/>
                  <a:pt x="2381687" y="510088"/>
                </a:cubicBezTo>
                <a:cubicBezTo>
                  <a:pt x="2414472" y="755631"/>
                  <a:pt x="2311458" y="853552"/>
                  <a:pt x="2381687" y="1124513"/>
                </a:cubicBezTo>
                <a:cubicBezTo>
                  <a:pt x="2451916" y="1395475"/>
                  <a:pt x="2323085" y="1476770"/>
                  <a:pt x="2381687" y="1738938"/>
                </a:cubicBezTo>
                <a:cubicBezTo>
                  <a:pt x="2440289" y="2001106"/>
                  <a:pt x="2335136" y="2116908"/>
                  <a:pt x="2381687" y="2214247"/>
                </a:cubicBezTo>
                <a:cubicBezTo>
                  <a:pt x="2428238" y="2311586"/>
                  <a:pt x="2320055" y="2546821"/>
                  <a:pt x="2381687" y="2863450"/>
                </a:cubicBezTo>
                <a:cubicBezTo>
                  <a:pt x="2443319" y="3180079"/>
                  <a:pt x="2311081" y="3216712"/>
                  <a:pt x="2381687" y="3477875"/>
                </a:cubicBezTo>
                <a:cubicBezTo>
                  <a:pt x="2237060" y="3501425"/>
                  <a:pt x="1979174" y="3469387"/>
                  <a:pt x="1762448" y="3477875"/>
                </a:cubicBezTo>
                <a:cubicBezTo>
                  <a:pt x="1545722" y="3486363"/>
                  <a:pt x="1441601" y="3453347"/>
                  <a:pt x="1143210" y="3477875"/>
                </a:cubicBezTo>
                <a:cubicBezTo>
                  <a:pt x="844819" y="3502403"/>
                  <a:pt x="742788" y="3421098"/>
                  <a:pt x="619239" y="3477875"/>
                </a:cubicBezTo>
                <a:cubicBezTo>
                  <a:pt x="495690" y="3534652"/>
                  <a:pt x="243517" y="3462693"/>
                  <a:pt x="0" y="3477875"/>
                </a:cubicBezTo>
                <a:cubicBezTo>
                  <a:pt x="-41908" y="3261395"/>
                  <a:pt x="45946" y="3132845"/>
                  <a:pt x="0" y="3002565"/>
                </a:cubicBezTo>
                <a:cubicBezTo>
                  <a:pt x="-45946" y="2872285"/>
                  <a:pt x="14938" y="2605021"/>
                  <a:pt x="0" y="2422920"/>
                </a:cubicBezTo>
                <a:cubicBezTo>
                  <a:pt x="-14938" y="2240820"/>
                  <a:pt x="4578" y="2137645"/>
                  <a:pt x="0" y="1912831"/>
                </a:cubicBezTo>
                <a:cubicBezTo>
                  <a:pt x="-4578" y="1688017"/>
                  <a:pt x="24800" y="1576766"/>
                  <a:pt x="0" y="1263628"/>
                </a:cubicBezTo>
                <a:cubicBezTo>
                  <a:pt x="-24800" y="950490"/>
                  <a:pt x="27405" y="867505"/>
                  <a:pt x="0" y="649203"/>
                </a:cubicBezTo>
                <a:cubicBezTo>
                  <a:pt x="-27405" y="430902"/>
                  <a:pt x="9593" y="242983"/>
                  <a:pt x="0" y="0"/>
                </a:cubicBezTo>
                <a:close/>
              </a:path>
            </a:pathLst>
          </a:custGeom>
          <a:noFill/>
          <a:ln w="28575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99853113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th-TH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เห็นชอบให้ใช้งบเหลือจ่าย ปี 2564 ที่ไม่มีภาระผูกพัน จำนวน </a:t>
            </a:r>
            <a:r>
              <a:rPr lang="en-US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238.59</a:t>
            </a:r>
            <a:r>
              <a:rPr lang="th-TH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ล้านบาท ในการจ่ายชดเชยบริการ </a:t>
            </a:r>
            <a:r>
              <a:rPr lang="en-US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5</a:t>
            </a:r>
            <a:r>
              <a:rPr lang="th-TH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รายการ โดยให้เริ่มดำเนินการตั้งแต่ 1 มกราคม </a:t>
            </a:r>
            <a:r>
              <a:rPr lang="en-US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</a:t>
            </a:r>
            <a:r>
              <a:rPr lang="th-TH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65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th-TH" sz="2000" b="1" dirty="0">
                <a:solidFill>
                  <a:srgbClr val="0000CC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</a:t>
            </a:r>
            <a:r>
              <a:rPr lang="th-TH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สำหรับการขยายข้อบ่งชี้ในการใช้ยา </a:t>
            </a:r>
            <a:r>
              <a:rPr lang="en-US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IVIG </a:t>
            </a:r>
            <a:r>
              <a:rPr lang="th-TH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ให้ใช้งบจาก พ.ร.ก.กู้เงินฯ ที่ได้รับปีงบประมาณ </a:t>
            </a:r>
            <a:r>
              <a:rPr lang="en-US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2565 </a:t>
            </a:r>
            <a:r>
              <a:rPr lang="th-TH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และให้มีผลตั้งแต่ </a:t>
            </a:r>
            <a:r>
              <a:rPr lang="en-US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 </a:t>
            </a:r>
            <a:r>
              <a:rPr lang="th-TH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ตุลาคม </a:t>
            </a:r>
            <a:r>
              <a:rPr lang="en-US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2564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B012A8-3136-47CE-B88F-DD8964C83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516" y="2388358"/>
            <a:ext cx="1930627" cy="871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192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6D565E-4DAE-434F-990D-E8F902411525}"/>
              </a:ext>
            </a:extLst>
          </p:cNvPr>
          <p:cNvSpPr txBox="1"/>
          <p:nvPr/>
        </p:nvSpPr>
        <p:spPr>
          <a:xfrm>
            <a:off x="0" y="13251"/>
            <a:ext cx="12191999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altLang="th-TH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เรื่องจากวาระ</a:t>
            </a:r>
            <a:r>
              <a:rPr lang="en-US" altLang="th-TH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เรื่องอื่นๆ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C4F8862-A654-4707-81A4-05BC75DCF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4588" y="51678"/>
            <a:ext cx="1470456" cy="6822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Heptagon 4">
            <a:extLst>
              <a:ext uri="{FF2B5EF4-FFF2-40B4-BE49-F238E27FC236}">
                <a16:creationId xmlns:a16="http://schemas.microsoft.com/office/drawing/2014/main" id="{89C057BE-1905-4645-8EE8-A94A95E1A9AA}"/>
              </a:ext>
            </a:extLst>
          </p:cNvPr>
          <p:cNvSpPr/>
          <p:nvPr/>
        </p:nvSpPr>
        <p:spPr>
          <a:xfrm>
            <a:off x="226956" y="709178"/>
            <a:ext cx="762862" cy="560317"/>
          </a:xfrm>
          <a:prstGeom prst="heptagon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55F259-397C-432C-88EA-ADFC66118B83}"/>
              </a:ext>
            </a:extLst>
          </p:cNvPr>
          <p:cNvSpPr txBox="1"/>
          <p:nvPr/>
        </p:nvSpPr>
        <p:spPr>
          <a:xfrm>
            <a:off x="1216774" y="706145"/>
            <a:ext cx="10378221" cy="1040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thaiDi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8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ร่าง ประกาศสำนักงานหลักประกันสุขภาพแห่งชาติ เรื่อง กำหนดกรณีที่มีเหตุสมควรและ</a:t>
            </a:r>
            <a:endParaRPr lang="en-US" sz="2800" b="1" dirty="0">
              <a:solidFill>
                <a:srgbClr val="0000CC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marR="0" algn="thaiDi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</a:t>
            </a:r>
            <a:r>
              <a:rPr lang="th-TH" sz="28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อัตราค่าใช้จ่ายที่หน่วยบริการมีสิทธิได้รับ (ฉบับที่ </a:t>
            </a:r>
            <a:r>
              <a:rPr lang="en-US" sz="28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8</a:t>
            </a:r>
            <a:r>
              <a:rPr lang="th-TH" sz="28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 พ.ศ. ....</a:t>
            </a:r>
            <a:endParaRPr lang="en-US" sz="2000" dirty="0">
              <a:solidFill>
                <a:srgbClr val="0000CC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AE088-14FD-40B3-87A1-2740DAE5FB5C}"/>
              </a:ext>
            </a:extLst>
          </p:cNvPr>
          <p:cNvSpPr txBox="1"/>
          <p:nvPr/>
        </p:nvSpPr>
        <p:spPr>
          <a:xfrm>
            <a:off x="341373" y="1707209"/>
            <a:ext cx="1516068" cy="523220"/>
          </a:xfrm>
          <a:custGeom>
            <a:avLst/>
            <a:gdLst>
              <a:gd name="connsiteX0" fmla="*/ 0 w 1516068"/>
              <a:gd name="connsiteY0" fmla="*/ 0 h 523220"/>
              <a:gd name="connsiteX1" fmla="*/ 520517 w 1516068"/>
              <a:gd name="connsiteY1" fmla="*/ 0 h 523220"/>
              <a:gd name="connsiteX2" fmla="*/ 995551 w 1516068"/>
              <a:gd name="connsiteY2" fmla="*/ 0 h 523220"/>
              <a:gd name="connsiteX3" fmla="*/ 1516068 w 1516068"/>
              <a:gd name="connsiteY3" fmla="*/ 0 h 523220"/>
              <a:gd name="connsiteX4" fmla="*/ 1516068 w 1516068"/>
              <a:gd name="connsiteY4" fmla="*/ 523220 h 523220"/>
              <a:gd name="connsiteX5" fmla="*/ 995551 w 1516068"/>
              <a:gd name="connsiteY5" fmla="*/ 523220 h 523220"/>
              <a:gd name="connsiteX6" fmla="*/ 475035 w 1516068"/>
              <a:gd name="connsiteY6" fmla="*/ 523220 h 523220"/>
              <a:gd name="connsiteX7" fmla="*/ 0 w 1516068"/>
              <a:gd name="connsiteY7" fmla="*/ 523220 h 523220"/>
              <a:gd name="connsiteX8" fmla="*/ 0 w 1516068"/>
              <a:gd name="connsiteY8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6068" h="523220" fill="none" extrusionOk="0">
                <a:moveTo>
                  <a:pt x="0" y="0"/>
                </a:moveTo>
                <a:cubicBezTo>
                  <a:pt x="201736" y="-5171"/>
                  <a:pt x="337151" y="56802"/>
                  <a:pt x="520517" y="0"/>
                </a:cubicBezTo>
                <a:cubicBezTo>
                  <a:pt x="703883" y="-56802"/>
                  <a:pt x="758684" y="12999"/>
                  <a:pt x="995551" y="0"/>
                </a:cubicBezTo>
                <a:cubicBezTo>
                  <a:pt x="1232418" y="-12999"/>
                  <a:pt x="1265765" y="2107"/>
                  <a:pt x="1516068" y="0"/>
                </a:cubicBezTo>
                <a:cubicBezTo>
                  <a:pt x="1557850" y="146563"/>
                  <a:pt x="1467592" y="278443"/>
                  <a:pt x="1516068" y="523220"/>
                </a:cubicBezTo>
                <a:cubicBezTo>
                  <a:pt x="1326689" y="574331"/>
                  <a:pt x="1142872" y="511326"/>
                  <a:pt x="995551" y="523220"/>
                </a:cubicBezTo>
                <a:cubicBezTo>
                  <a:pt x="848230" y="535114"/>
                  <a:pt x="586768" y="464776"/>
                  <a:pt x="475035" y="523220"/>
                </a:cubicBezTo>
                <a:cubicBezTo>
                  <a:pt x="363302" y="581664"/>
                  <a:pt x="142257" y="516369"/>
                  <a:pt x="0" y="523220"/>
                </a:cubicBezTo>
                <a:cubicBezTo>
                  <a:pt x="-5890" y="302586"/>
                  <a:pt x="25336" y="251800"/>
                  <a:pt x="0" y="0"/>
                </a:cubicBezTo>
                <a:close/>
              </a:path>
              <a:path w="1516068" h="523220" stroke="0" extrusionOk="0">
                <a:moveTo>
                  <a:pt x="0" y="0"/>
                </a:moveTo>
                <a:cubicBezTo>
                  <a:pt x="200468" y="-41573"/>
                  <a:pt x="295891" y="10323"/>
                  <a:pt x="490195" y="0"/>
                </a:cubicBezTo>
                <a:cubicBezTo>
                  <a:pt x="684499" y="-10323"/>
                  <a:pt x="834555" y="45330"/>
                  <a:pt x="1010712" y="0"/>
                </a:cubicBezTo>
                <a:cubicBezTo>
                  <a:pt x="1186869" y="-45330"/>
                  <a:pt x="1406886" y="47285"/>
                  <a:pt x="1516068" y="0"/>
                </a:cubicBezTo>
                <a:cubicBezTo>
                  <a:pt x="1566926" y="194010"/>
                  <a:pt x="1501954" y="361989"/>
                  <a:pt x="1516068" y="523220"/>
                </a:cubicBezTo>
                <a:cubicBezTo>
                  <a:pt x="1320663" y="534924"/>
                  <a:pt x="1240122" y="497800"/>
                  <a:pt x="1041033" y="523220"/>
                </a:cubicBezTo>
                <a:cubicBezTo>
                  <a:pt x="841944" y="548640"/>
                  <a:pt x="778800" y="503220"/>
                  <a:pt x="535677" y="523220"/>
                </a:cubicBezTo>
                <a:cubicBezTo>
                  <a:pt x="292554" y="543220"/>
                  <a:pt x="149503" y="468156"/>
                  <a:pt x="0" y="523220"/>
                </a:cubicBezTo>
                <a:cubicBezTo>
                  <a:pt x="-13267" y="273676"/>
                  <a:pt x="24968" y="109550"/>
                  <a:pt x="0" y="0"/>
                </a:cubicBezTo>
                <a:close/>
              </a:path>
            </a:pathLst>
          </a:custGeom>
          <a:solidFill>
            <a:srgbClr val="FFFFCC"/>
          </a:solidFill>
          <a:ln w="28575">
            <a:solidFill>
              <a:schemeClr val="accent4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56938375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ความเป็นมา</a:t>
            </a:r>
            <a:endParaRPr lang="en-US" sz="28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159025-DE4B-48D2-AAC0-3A17A50985A0}"/>
              </a:ext>
            </a:extLst>
          </p:cNvPr>
          <p:cNvSpPr txBox="1"/>
          <p:nvPr/>
        </p:nvSpPr>
        <p:spPr>
          <a:xfrm>
            <a:off x="341373" y="2320434"/>
            <a:ext cx="7333904" cy="4524315"/>
          </a:xfrm>
          <a:custGeom>
            <a:avLst/>
            <a:gdLst>
              <a:gd name="connsiteX0" fmla="*/ 0 w 7333904"/>
              <a:gd name="connsiteY0" fmla="*/ 0 h 4524315"/>
              <a:gd name="connsiteX1" fmla="*/ 564146 w 7333904"/>
              <a:gd name="connsiteY1" fmla="*/ 0 h 4524315"/>
              <a:gd name="connsiteX2" fmla="*/ 1054954 w 7333904"/>
              <a:gd name="connsiteY2" fmla="*/ 0 h 4524315"/>
              <a:gd name="connsiteX3" fmla="*/ 1765778 w 7333904"/>
              <a:gd name="connsiteY3" fmla="*/ 0 h 4524315"/>
              <a:gd name="connsiteX4" fmla="*/ 2476603 w 7333904"/>
              <a:gd name="connsiteY4" fmla="*/ 0 h 4524315"/>
              <a:gd name="connsiteX5" fmla="*/ 2820732 w 7333904"/>
              <a:gd name="connsiteY5" fmla="*/ 0 h 4524315"/>
              <a:gd name="connsiteX6" fmla="*/ 3384879 w 7333904"/>
              <a:gd name="connsiteY6" fmla="*/ 0 h 4524315"/>
              <a:gd name="connsiteX7" fmla="*/ 3875686 w 7333904"/>
              <a:gd name="connsiteY7" fmla="*/ 0 h 4524315"/>
              <a:gd name="connsiteX8" fmla="*/ 4293155 w 7333904"/>
              <a:gd name="connsiteY8" fmla="*/ 0 h 4524315"/>
              <a:gd name="connsiteX9" fmla="*/ 4783962 w 7333904"/>
              <a:gd name="connsiteY9" fmla="*/ 0 h 4524315"/>
              <a:gd name="connsiteX10" fmla="*/ 5128091 w 7333904"/>
              <a:gd name="connsiteY10" fmla="*/ 0 h 4524315"/>
              <a:gd name="connsiteX11" fmla="*/ 5765577 w 7333904"/>
              <a:gd name="connsiteY11" fmla="*/ 0 h 4524315"/>
              <a:gd name="connsiteX12" fmla="*/ 6109706 w 7333904"/>
              <a:gd name="connsiteY12" fmla="*/ 0 h 4524315"/>
              <a:gd name="connsiteX13" fmla="*/ 6820531 w 7333904"/>
              <a:gd name="connsiteY13" fmla="*/ 0 h 4524315"/>
              <a:gd name="connsiteX14" fmla="*/ 7333904 w 7333904"/>
              <a:gd name="connsiteY14" fmla="*/ 0 h 4524315"/>
              <a:gd name="connsiteX15" fmla="*/ 7333904 w 7333904"/>
              <a:gd name="connsiteY15" fmla="*/ 565539 h 4524315"/>
              <a:gd name="connsiteX16" fmla="*/ 7333904 w 7333904"/>
              <a:gd name="connsiteY16" fmla="*/ 1131079 h 4524315"/>
              <a:gd name="connsiteX17" fmla="*/ 7333904 w 7333904"/>
              <a:gd name="connsiteY17" fmla="*/ 1741861 h 4524315"/>
              <a:gd name="connsiteX18" fmla="*/ 7333904 w 7333904"/>
              <a:gd name="connsiteY18" fmla="*/ 2216914 h 4524315"/>
              <a:gd name="connsiteX19" fmla="*/ 7333904 w 7333904"/>
              <a:gd name="connsiteY19" fmla="*/ 2872940 h 4524315"/>
              <a:gd name="connsiteX20" fmla="*/ 7333904 w 7333904"/>
              <a:gd name="connsiteY20" fmla="*/ 3302750 h 4524315"/>
              <a:gd name="connsiteX21" fmla="*/ 7333904 w 7333904"/>
              <a:gd name="connsiteY21" fmla="*/ 3732560 h 4524315"/>
              <a:gd name="connsiteX22" fmla="*/ 7333904 w 7333904"/>
              <a:gd name="connsiteY22" fmla="*/ 4524315 h 4524315"/>
              <a:gd name="connsiteX23" fmla="*/ 6989775 w 7333904"/>
              <a:gd name="connsiteY23" fmla="*/ 4524315 h 4524315"/>
              <a:gd name="connsiteX24" fmla="*/ 6352289 w 7333904"/>
              <a:gd name="connsiteY24" fmla="*/ 4524315 h 4524315"/>
              <a:gd name="connsiteX25" fmla="*/ 5934821 w 7333904"/>
              <a:gd name="connsiteY25" fmla="*/ 4524315 h 4524315"/>
              <a:gd name="connsiteX26" fmla="*/ 5517352 w 7333904"/>
              <a:gd name="connsiteY26" fmla="*/ 4524315 h 4524315"/>
              <a:gd name="connsiteX27" fmla="*/ 5099884 w 7333904"/>
              <a:gd name="connsiteY27" fmla="*/ 4524315 h 4524315"/>
              <a:gd name="connsiteX28" fmla="*/ 4755755 w 7333904"/>
              <a:gd name="connsiteY28" fmla="*/ 4524315 h 4524315"/>
              <a:gd name="connsiteX29" fmla="*/ 4411625 w 7333904"/>
              <a:gd name="connsiteY29" fmla="*/ 4524315 h 4524315"/>
              <a:gd name="connsiteX30" fmla="*/ 4067496 w 7333904"/>
              <a:gd name="connsiteY30" fmla="*/ 4524315 h 4524315"/>
              <a:gd name="connsiteX31" fmla="*/ 3356671 w 7333904"/>
              <a:gd name="connsiteY31" fmla="*/ 4524315 h 4524315"/>
              <a:gd name="connsiteX32" fmla="*/ 2719186 w 7333904"/>
              <a:gd name="connsiteY32" fmla="*/ 4524315 h 4524315"/>
              <a:gd name="connsiteX33" fmla="*/ 2228379 w 7333904"/>
              <a:gd name="connsiteY33" fmla="*/ 4524315 h 4524315"/>
              <a:gd name="connsiteX34" fmla="*/ 1884249 w 7333904"/>
              <a:gd name="connsiteY34" fmla="*/ 4524315 h 4524315"/>
              <a:gd name="connsiteX35" fmla="*/ 1540120 w 7333904"/>
              <a:gd name="connsiteY35" fmla="*/ 4524315 h 4524315"/>
              <a:gd name="connsiteX36" fmla="*/ 1122651 w 7333904"/>
              <a:gd name="connsiteY36" fmla="*/ 4524315 h 4524315"/>
              <a:gd name="connsiteX37" fmla="*/ 705183 w 7333904"/>
              <a:gd name="connsiteY37" fmla="*/ 4524315 h 4524315"/>
              <a:gd name="connsiteX38" fmla="*/ 0 w 7333904"/>
              <a:gd name="connsiteY38" fmla="*/ 4524315 h 4524315"/>
              <a:gd name="connsiteX39" fmla="*/ 0 w 7333904"/>
              <a:gd name="connsiteY39" fmla="*/ 4094505 h 4524315"/>
              <a:gd name="connsiteX40" fmla="*/ 0 w 7333904"/>
              <a:gd name="connsiteY40" fmla="*/ 3528966 h 4524315"/>
              <a:gd name="connsiteX41" fmla="*/ 0 w 7333904"/>
              <a:gd name="connsiteY41" fmla="*/ 2918183 h 4524315"/>
              <a:gd name="connsiteX42" fmla="*/ 0 w 7333904"/>
              <a:gd name="connsiteY42" fmla="*/ 2262158 h 4524315"/>
              <a:gd name="connsiteX43" fmla="*/ 0 w 7333904"/>
              <a:gd name="connsiteY43" fmla="*/ 1741861 h 4524315"/>
              <a:gd name="connsiteX44" fmla="*/ 0 w 7333904"/>
              <a:gd name="connsiteY44" fmla="*/ 1312051 h 4524315"/>
              <a:gd name="connsiteX45" fmla="*/ 0 w 7333904"/>
              <a:gd name="connsiteY45" fmla="*/ 746512 h 4524315"/>
              <a:gd name="connsiteX46" fmla="*/ 0 w 7333904"/>
              <a:gd name="connsiteY46" fmla="*/ 0 h 452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333904" h="4524315" extrusionOk="0">
                <a:moveTo>
                  <a:pt x="0" y="0"/>
                </a:moveTo>
                <a:cubicBezTo>
                  <a:pt x="201597" y="-11253"/>
                  <a:pt x="283849" y="7291"/>
                  <a:pt x="564146" y="0"/>
                </a:cubicBezTo>
                <a:cubicBezTo>
                  <a:pt x="844443" y="-7291"/>
                  <a:pt x="894913" y="45673"/>
                  <a:pt x="1054954" y="0"/>
                </a:cubicBezTo>
                <a:cubicBezTo>
                  <a:pt x="1214995" y="-45673"/>
                  <a:pt x="1445825" y="81593"/>
                  <a:pt x="1765778" y="0"/>
                </a:cubicBezTo>
                <a:cubicBezTo>
                  <a:pt x="2085731" y="-81593"/>
                  <a:pt x="2177175" y="36499"/>
                  <a:pt x="2476603" y="0"/>
                </a:cubicBezTo>
                <a:cubicBezTo>
                  <a:pt x="2776032" y="-36499"/>
                  <a:pt x="2654403" y="25136"/>
                  <a:pt x="2820732" y="0"/>
                </a:cubicBezTo>
                <a:cubicBezTo>
                  <a:pt x="2987061" y="-25136"/>
                  <a:pt x="3168753" y="54658"/>
                  <a:pt x="3384879" y="0"/>
                </a:cubicBezTo>
                <a:cubicBezTo>
                  <a:pt x="3601005" y="-54658"/>
                  <a:pt x="3776799" y="43520"/>
                  <a:pt x="3875686" y="0"/>
                </a:cubicBezTo>
                <a:cubicBezTo>
                  <a:pt x="3974573" y="-43520"/>
                  <a:pt x="4166511" y="34507"/>
                  <a:pt x="4293155" y="0"/>
                </a:cubicBezTo>
                <a:cubicBezTo>
                  <a:pt x="4419799" y="-34507"/>
                  <a:pt x="4606468" y="43549"/>
                  <a:pt x="4783962" y="0"/>
                </a:cubicBezTo>
                <a:cubicBezTo>
                  <a:pt x="4961456" y="-43549"/>
                  <a:pt x="4974559" y="17608"/>
                  <a:pt x="5128091" y="0"/>
                </a:cubicBezTo>
                <a:cubicBezTo>
                  <a:pt x="5281623" y="-17608"/>
                  <a:pt x="5607791" y="6792"/>
                  <a:pt x="5765577" y="0"/>
                </a:cubicBezTo>
                <a:cubicBezTo>
                  <a:pt x="5923363" y="-6792"/>
                  <a:pt x="6004432" y="36864"/>
                  <a:pt x="6109706" y="0"/>
                </a:cubicBezTo>
                <a:cubicBezTo>
                  <a:pt x="6214980" y="-36864"/>
                  <a:pt x="6483462" y="9191"/>
                  <a:pt x="6820531" y="0"/>
                </a:cubicBezTo>
                <a:cubicBezTo>
                  <a:pt x="7157600" y="-9191"/>
                  <a:pt x="7198413" y="52694"/>
                  <a:pt x="7333904" y="0"/>
                </a:cubicBezTo>
                <a:cubicBezTo>
                  <a:pt x="7342327" y="143561"/>
                  <a:pt x="7322169" y="392901"/>
                  <a:pt x="7333904" y="565539"/>
                </a:cubicBezTo>
                <a:cubicBezTo>
                  <a:pt x="7345639" y="738177"/>
                  <a:pt x="7288935" y="911384"/>
                  <a:pt x="7333904" y="1131079"/>
                </a:cubicBezTo>
                <a:cubicBezTo>
                  <a:pt x="7378873" y="1350774"/>
                  <a:pt x="7299262" y="1568716"/>
                  <a:pt x="7333904" y="1741861"/>
                </a:cubicBezTo>
                <a:cubicBezTo>
                  <a:pt x="7368546" y="1915006"/>
                  <a:pt x="7289951" y="2070071"/>
                  <a:pt x="7333904" y="2216914"/>
                </a:cubicBezTo>
                <a:cubicBezTo>
                  <a:pt x="7377857" y="2363757"/>
                  <a:pt x="7271052" y="2604147"/>
                  <a:pt x="7333904" y="2872940"/>
                </a:cubicBezTo>
                <a:cubicBezTo>
                  <a:pt x="7396756" y="3141733"/>
                  <a:pt x="7294148" y="3151109"/>
                  <a:pt x="7333904" y="3302750"/>
                </a:cubicBezTo>
                <a:cubicBezTo>
                  <a:pt x="7373660" y="3454391"/>
                  <a:pt x="7300439" y="3590603"/>
                  <a:pt x="7333904" y="3732560"/>
                </a:cubicBezTo>
                <a:cubicBezTo>
                  <a:pt x="7367369" y="3874517"/>
                  <a:pt x="7332670" y="4265262"/>
                  <a:pt x="7333904" y="4524315"/>
                </a:cubicBezTo>
                <a:cubicBezTo>
                  <a:pt x="7224455" y="4537908"/>
                  <a:pt x="7124600" y="4497785"/>
                  <a:pt x="6989775" y="4524315"/>
                </a:cubicBezTo>
                <a:cubicBezTo>
                  <a:pt x="6854950" y="4550845"/>
                  <a:pt x="6591060" y="4477944"/>
                  <a:pt x="6352289" y="4524315"/>
                </a:cubicBezTo>
                <a:cubicBezTo>
                  <a:pt x="6113518" y="4570686"/>
                  <a:pt x="6090367" y="4498016"/>
                  <a:pt x="5934821" y="4524315"/>
                </a:cubicBezTo>
                <a:cubicBezTo>
                  <a:pt x="5779275" y="4550614"/>
                  <a:pt x="5704049" y="4481271"/>
                  <a:pt x="5517352" y="4524315"/>
                </a:cubicBezTo>
                <a:cubicBezTo>
                  <a:pt x="5330655" y="4567359"/>
                  <a:pt x="5295788" y="4505757"/>
                  <a:pt x="5099884" y="4524315"/>
                </a:cubicBezTo>
                <a:cubicBezTo>
                  <a:pt x="4903980" y="4542873"/>
                  <a:pt x="4891903" y="4488494"/>
                  <a:pt x="4755755" y="4524315"/>
                </a:cubicBezTo>
                <a:cubicBezTo>
                  <a:pt x="4619607" y="4560136"/>
                  <a:pt x="4518859" y="4493925"/>
                  <a:pt x="4411625" y="4524315"/>
                </a:cubicBezTo>
                <a:cubicBezTo>
                  <a:pt x="4304391" y="4554705"/>
                  <a:pt x="4182285" y="4505188"/>
                  <a:pt x="4067496" y="4524315"/>
                </a:cubicBezTo>
                <a:cubicBezTo>
                  <a:pt x="3952707" y="4543442"/>
                  <a:pt x="3667701" y="4452276"/>
                  <a:pt x="3356671" y="4524315"/>
                </a:cubicBezTo>
                <a:cubicBezTo>
                  <a:pt x="3045641" y="4596354"/>
                  <a:pt x="3021716" y="4503432"/>
                  <a:pt x="2719186" y="4524315"/>
                </a:cubicBezTo>
                <a:cubicBezTo>
                  <a:pt x="2416657" y="4545198"/>
                  <a:pt x="2375595" y="4465771"/>
                  <a:pt x="2228379" y="4524315"/>
                </a:cubicBezTo>
                <a:cubicBezTo>
                  <a:pt x="2081163" y="4582859"/>
                  <a:pt x="2036495" y="4522928"/>
                  <a:pt x="1884249" y="4524315"/>
                </a:cubicBezTo>
                <a:cubicBezTo>
                  <a:pt x="1732003" y="4525702"/>
                  <a:pt x="1699832" y="4518350"/>
                  <a:pt x="1540120" y="4524315"/>
                </a:cubicBezTo>
                <a:cubicBezTo>
                  <a:pt x="1380408" y="4530280"/>
                  <a:pt x="1240164" y="4498779"/>
                  <a:pt x="1122651" y="4524315"/>
                </a:cubicBezTo>
                <a:cubicBezTo>
                  <a:pt x="1005138" y="4549851"/>
                  <a:pt x="831324" y="4490057"/>
                  <a:pt x="705183" y="4524315"/>
                </a:cubicBezTo>
                <a:cubicBezTo>
                  <a:pt x="579042" y="4558573"/>
                  <a:pt x="239607" y="4453056"/>
                  <a:pt x="0" y="4524315"/>
                </a:cubicBezTo>
                <a:cubicBezTo>
                  <a:pt x="-34126" y="4386800"/>
                  <a:pt x="24658" y="4197127"/>
                  <a:pt x="0" y="4094505"/>
                </a:cubicBezTo>
                <a:cubicBezTo>
                  <a:pt x="-24658" y="3991883"/>
                  <a:pt x="3184" y="3771325"/>
                  <a:pt x="0" y="3528966"/>
                </a:cubicBezTo>
                <a:cubicBezTo>
                  <a:pt x="-3184" y="3286607"/>
                  <a:pt x="51972" y="3158822"/>
                  <a:pt x="0" y="2918183"/>
                </a:cubicBezTo>
                <a:cubicBezTo>
                  <a:pt x="-51972" y="2677544"/>
                  <a:pt x="73341" y="2558906"/>
                  <a:pt x="0" y="2262158"/>
                </a:cubicBezTo>
                <a:cubicBezTo>
                  <a:pt x="-73341" y="1965411"/>
                  <a:pt x="21391" y="1855342"/>
                  <a:pt x="0" y="1741861"/>
                </a:cubicBezTo>
                <a:cubicBezTo>
                  <a:pt x="-21391" y="1628380"/>
                  <a:pt x="45052" y="1443334"/>
                  <a:pt x="0" y="1312051"/>
                </a:cubicBezTo>
                <a:cubicBezTo>
                  <a:pt x="-45052" y="1180768"/>
                  <a:pt x="6202" y="943172"/>
                  <a:pt x="0" y="746512"/>
                </a:cubicBezTo>
                <a:cubicBezTo>
                  <a:pt x="-6202" y="549852"/>
                  <a:pt x="18791" y="259788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accent4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34655076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0" marR="0" indent="457200" algn="thaiDist">
              <a:spcBef>
                <a:spcPts val="0"/>
              </a:spcBef>
              <a:spcAft>
                <a:spcPts val="0"/>
              </a:spcAft>
            </a:pPr>
            <a:r>
              <a:rPr lang="th-TH" sz="2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รัฐมนตรีว่าการกระทรวงสาธารณสุข มีนโยบายยกระดับระบบหลักประกันสุขภาพแห่งชาติ “ต้องไม่มีผู้ป่วยอนาถา ทุกคนเท่าเทียมกันหมด ต้องอยู่ด้วยศักดิ์ศรี ไม่ว่าจะยากดีมีจน” และจากการประชุมคณะกรรมการหลักประกันสุขภาพแห่งชาติ  เมื่อวันที่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 ตุลาคม </a:t>
            </a:r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2563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ได้เห็นชอบในหลักการนโยบายยกระดับระบบหลักประกันสุขภาพแห่งชาติ ในปีงบประมาณ ๒๕๖๔  โดยมีนโยบายเรื่อง ประชาชนที่เจ็บป่วยไปรับบริการกับหมอประจำครอบครัว ในหน่วยบริการปฐมภูมิที่ไหนก็ได้ เป็นหนึ่งใน </a:t>
            </a:r>
            <a:r>
              <a:rPr lang="en-US" sz="2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</a:t>
            </a:r>
            <a:r>
              <a:rPr lang="th-TH" sz="2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นโยบายหลักที่สำคัญ </a:t>
            </a:r>
            <a:endParaRPr lang="en-US" sz="2400" b="1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2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เพื่อให้การขับเคลื่อนนโยบายดังกล่าวเป็นไปอย่างมีประสิทธิภาพ</a:t>
            </a:r>
            <a:r>
              <a:rPr lang="th-TH" sz="2400" b="1" spc="-1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โดยในปีงบประมาณ </a:t>
            </a:r>
            <a:r>
              <a:rPr lang="en-US" sz="2400" b="1" spc="-1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2565</a:t>
            </a:r>
            <a:r>
              <a:rPr lang="th-TH" sz="2400" b="1" spc="-1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กรณีการเข้ารับบริการประชาชนที่เจ็บป่วยไปรับบริการกับหมอประจำครอบครัว ในหน่วยบริการปฐมภูมิที่ไหนก็ได้ ซึ่งยังไม่ครอบคลุมในเขตพื้นที่ เขต </a:t>
            </a:r>
            <a:r>
              <a:rPr lang="en-US" sz="2400" b="1" spc="-1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1,</a:t>
            </a:r>
            <a:r>
              <a:rPr lang="en-US" sz="2400" b="1" spc="-1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</a:t>
            </a:r>
            <a:r>
              <a:rPr lang="en-US" sz="2400" b="1" spc="-1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,</a:t>
            </a:r>
            <a:r>
              <a:rPr lang="en-US" sz="2400" b="1" spc="-1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</a:t>
            </a:r>
            <a:r>
              <a:rPr lang="en-US" sz="2400" b="1" spc="-1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,</a:t>
            </a:r>
            <a:r>
              <a:rPr lang="en-US" sz="2400" b="1" spc="-1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</a:t>
            </a:r>
            <a:r>
              <a:rPr lang="en-US" sz="2400" b="1" spc="-1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,</a:t>
            </a:r>
            <a:r>
              <a:rPr lang="en-US" sz="2400" b="1" spc="-1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5</a:t>
            </a:r>
            <a:r>
              <a:rPr lang="en-US" sz="2400" b="1" spc="-1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,</a:t>
            </a:r>
            <a:r>
              <a:rPr lang="en-US" sz="2400" b="1" spc="-1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6</a:t>
            </a:r>
            <a:r>
              <a:rPr lang="en-US" sz="2400" b="1" spc="-1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,</a:t>
            </a:r>
            <a:r>
              <a:rPr lang="en-US" sz="2400" b="1" spc="-1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11</a:t>
            </a:r>
            <a:r>
              <a:rPr lang="th-TH" sz="2400" b="1" spc="-1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และ </a:t>
            </a:r>
            <a:r>
              <a:rPr lang="en-US" sz="2400" b="1" spc="-1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12</a:t>
            </a:r>
            <a:r>
              <a:rPr lang="th-TH" sz="2400" b="1" spc="-1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จึงสมควรขยายพื้นที่ดำเนินการในเขตดังกล่าวด้วย โดยการออกประกาศกำหนดกรณีที่มีเหตุสมควร </a:t>
            </a:r>
            <a:endParaRPr lang="en-US" sz="2400" b="1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987D9A-1C7C-4952-AF1A-EA63201A9476}"/>
              </a:ext>
            </a:extLst>
          </p:cNvPr>
          <p:cNvSpPr txBox="1"/>
          <p:nvPr/>
        </p:nvSpPr>
        <p:spPr>
          <a:xfrm>
            <a:off x="8195328" y="1703185"/>
            <a:ext cx="1439451" cy="523220"/>
          </a:xfrm>
          <a:custGeom>
            <a:avLst/>
            <a:gdLst>
              <a:gd name="connsiteX0" fmla="*/ 0 w 1439451"/>
              <a:gd name="connsiteY0" fmla="*/ 0 h 523220"/>
              <a:gd name="connsiteX1" fmla="*/ 494212 w 1439451"/>
              <a:gd name="connsiteY1" fmla="*/ 0 h 523220"/>
              <a:gd name="connsiteX2" fmla="*/ 945239 w 1439451"/>
              <a:gd name="connsiteY2" fmla="*/ 0 h 523220"/>
              <a:gd name="connsiteX3" fmla="*/ 1439451 w 1439451"/>
              <a:gd name="connsiteY3" fmla="*/ 0 h 523220"/>
              <a:gd name="connsiteX4" fmla="*/ 1439451 w 1439451"/>
              <a:gd name="connsiteY4" fmla="*/ 523220 h 523220"/>
              <a:gd name="connsiteX5" fmla="*/ 945239 w 1439451"/>
              <a:gd name="connsiteY5" fmla="*/ 523220 h 523220"/>
              <a:gd name="connsiteX6" fmla="*/ 451028 w 1439451"/>
              <a:gd name="connsiteY6" fmla="*/ 523220 h 523220"/>
              <a:gd name="connsiteX7" fmla="*/ 0 w 1439451"/>
              <a:gd name="connsiteY7" fmla="*/ 523220 h 523220"/>
              <a:gd name="connsiteX8" fmla="*/ 0 w 1439451"/>
              <a:gd name="connsiteY8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451" h="523220" fill="none" extrusionOk="0">
                <a:moveTo>
                  <a:pt x="0" y="0"/>
                </a:moveTo>
                <a:cubicBezTo>
                  <a:pt x="191884" y="-44345"/>
                  <a:pt x="351221" y="27592"/>
                  <a:pt x="494212" y="0"/>
                </a:cubicBezTo>
                <a:cubicBezTo>
                  <a:pt x="637203" y="-27592"/>
                  <a:pt x="825899" y="36846"/>
                  <a:pt x="945239" y="0"/>
                </a:cubicBezTo>
                <a:cubicBezTo>
                  <a:pt x="1064579" y="-36846"/>
                  <a:pt x="1251031" y="14912"/>
                  <a:pt x="1439451" y="0"/>
                </a:cubicBezTo>
                <a:cubicBezTo>
                  <a:pt x="1481233" y="146563"/>
                  <a:pt x="1390975" y="278443"/>
                  <a:pt x="1439451" y="523220"/>
                </a:cubicBezTo>
                <a:cubicBezTo>
                  <a:pt x="1245537" y="552240"/>
                  <a:pt x="1139693" y="493433"/>
                  <a:pt x="945239" y="523220"/>
                </a:cubicBezTo>
                <a:cubicBezTo>
                  <a:pt x="750785" y="553007"/>
                  <a:pt x="555688" y="515418"/>
                  <a:pt x="451028" y="523220"/>
                </a:cubicBezTo>
                <a:cubicBezTo>
                  <a:pt x="346368" y="531022"/>
                  <a:pt x="92700" y="506398"/>
                  <a:pt x="0" y="523220"/>
                </a:cubicBezTo>
                <a:cubicBezTo>
                  <a:pt x="-5890" y="302586"/>
                  <a:pt x="25336" y="251800"/>
                  <a:pt x="0" y="0"/>
                </a:cubicBezTo>
                <a:close/>
              </a:path>
              <a:path w="1439451" h="523220" stroke="0" extrusionOk="0">
                <a:moveTo>
                  <a:pt x="0" y="0"/>
                </a:moveTo>
                <a:cubicBezTo>
                  <a:pt x="227329" y="-1258"/>
                  <a:pt x="248831" y="18223"/>
                  <a:pt x="465422" y="0"/>
                </a:cubicBezTo>
                <a:cubicBezTo>
                  <a:pt x="682013" y="-18223"/>
                  <a:pt x="815461" y="30533"/>
                  <a:pt x="959634" y="0"/>
                </a:cubicBezTo>
                <a:cubicBezTo>
                  <a:pt x="1103807" y="-30533"/>
                  <a:pt x="1315457" y="22315"/>
                  <a:pt x="1439451" y="0"/>
                </a:cubicBezTo>
                <a:cubicBezTo>
                  <a:pt x="1490309" y="194010"/>
                  <a:pt x="1425337" y="361989"/>
                  <a:pt x="1439451" y="523220"/>
                </a:cubicBezTo>
                <a:cubicBezTo>
                  <a:pt x="1345610" y="567630"/>
                  <a:pt x="1082980" y="479978"/>
                  <a:pt x="988423" y="523220"/>
                </a:cubicBezTo>
                <a:cubicBezTo>
                  <a:pt x="893866" y="566462"/>
                  <a:pt x="616253" y="488789"/>
                  <a:pt x="508606" y="523220"/>
                </a:cubicBezTo>
                <a:cubicBezTo>
                  <a:pt x="400959" y="557651"/>
                  <a:pt x="103305" y="520224"/>
                  <a:pt x="0" y="523220"/>
                </a:cubicBezTo>
                <a:cubicBezTo>
                  <a:pt x="-13267" y="273676"/>
                  <a:pt x="24968" y="109550"/>
                  <a:pt x="0" y="0"/>
                </a:cubicBezTo>
                <a:close/>
              </a:path>
            </a:pathLst>
          </a:custGeom>
          <a:solidFill>
            <a:srgbClr val="CCFF99"/>
          </a:solidFill>
          <a:ln w="28575">
            <a:solidFill>
              <a:srgbClr val="92D050"/>
            </a:solidFill>
            <a:extLst>
              <a:ext uri="{C807C97D-BFC1-408E-A445-0C87EB9F89A2}">
                <ask:lineSketchStyleProps xmlns:ask="http://schemas.microsoft.com/office/drawing/2018/sketchyshapes" sd="356938375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มติที่ประชุม</a:t>
            </a:r>
            <a:endParaRPr lang="en-US" sz="28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143C79-99FE-4520-83E7-DAEA2DC32474}"/>
              </a:ext>
            </a:extLst>
          </p:cNvPr>
          <p:cNvSpPr txBox="1"/>
          <p:nvPr/>
        </p:nvSpPr>
        <p:spPr>
          <a:xfrm>
            <a:off x="8195328" y="2320434"/>
            <a:ext cx="3615434" cy="4188839"/>
          </a:xfrm>
          <a:custGeom>
            <a:avLst/>
            <a:gdLst>
              <a:gd name="connsiteX0" fmla="*/ 0 w 3615434"/>
              <a:gd name="connsiteY0" fmla="*/ 0 h 4188839"/>
              <a:gd name="connsiteX1" fmla="*/ 444182 w 3615434"/>
              <a:gd name="connsiteY1" fmla="*/ 0 h 4188839"/>
              <a:gd name="connsiteX2" fmla="*/ 888364 w 3615434"/>
              <a:gd name="connsiteY2" fmla="*/ 0 h 4188839"/>
              <a:gd name="connsiteX3" fmla="*/ 1404854 w 3615434"/>
              <a:gd name="connsiteY3" fmla="*/ 0 h 4188839"/>
              <a:gd name="connsiteX4" fmla="*/ 1849036 w 3615434"/>
              <a:gd name="connsiteY4" fmla="*/ 0 h 4188839"/>
              <a:gd name="connsiteX5" fmla="*/ 2401681 w 3615434"/>
              <a:gd name="connsiteY5" fmla="*/ 0 h 4188839"/>
              <a:gd name="connsiteX6" fmla="*/ 2954326 w 3615434"/>
              <a:gd name="connsiteY6" fmla="*/ 0 h 4188839"/>
              <a:gd name="connsiteX7" fmla="*/ 3615434 w 3615434"/>
              <a:gd name="connsiteY7" fmla="*/ 0 h 4188839"/>
              <a:gd name="connsiteX8" fmla="*/ 3615434 w 3615434"/>
              <a:gd name="connsiteY8" fmla="*/ 472740 h 4188839"/>
              <a:gd name="connsiteX9" fmla="*/ 3615434 w 3615434"/>
              <a:gd name="connsiteY9" fmla="*/ 1029258 h 4188839"/>
              <a:gd name="connsiteX10" fmla="*/ 3615434 w 3615434"/>
              <a:gd name="connsiteY10" fmla="*/ 1669552 h 4188839"/>
              <a:gd name="connsiteX11" fmla="*/ 3615434 w 3615434"/>
              <a:gd name="connsiteY11" fmla="*/ 2226069 h 4188839"/>
              <a:gd name="connsiteX12" fmla="*/ 3615434 w 3615434"/>
              <a:gd name="connsiteY12" fmla="*/ 2908251 h 4188839"/>
              <a:gd name="connsiteX13" fmla="*/ 3615434 w 3615434"/>
              <a:gd name="connsiteY13" fmla="*/ 3422880 h 4188839"/>
              <a:gd name="connsiteX14" fmla="*/ 3615434 w 3615434"/>
              <a:gd name="connsiteY14" fmla="*/ 4188839 h 4188839"/>
              <a:gd name="connsiteX15" fmla="*/ 3062789 w 3615434"/>
              <a:gd name="connsiteY15" fmla="*/ 4188839 h 4188839"/>
              <a:gd name="connsiteX16" fmla="*/ 2510144 w 3615434"/>
              <a:gd name="connsiteY16" fmla="*/ 4188839 h 4188839"/>
              <a:gd name="connsiteX17" fmla="*/ 1993654 w 3615434"/>
              <a:gd name="connsiteY17" fmla="*/ 4188839 h 4188839"/>
              <a:gd name="connsiteX18" fmla="*/ 1513317 w 3615434"/>
              <a:gd name="connsiteY18" fmla="*/ 4188839 h 4188839"/>
              <a:gd name="connsiteX19" fmla="*/ 1032981 w 3615434"/>
              <a:gd name="connsiteY19" fmla="*/ 4188839 h 4188839"/>
              <a:gd name="connsiteX20" fmla="*/ 624954 w 3615434"/>
              <a:gd name="connsiteY20" fmla="*/ 4188839 h 4188839"/>
              <a:gd name="connsiteX21" fmla="*/ 0 w 3615434"/>
              <a:gd name="connsiteY21" fmla="*/ 4188839 h 4188839"/>
              <a:gd name="connsiteX22" fmla="*/ 0 w 3615434"/>
              <a:gd name="connsiteY22" fmla="*/ 3716099 h 4188839"/>
              <a:gd name="connsiteX23" fmla="*/ 0 w 3615434"/>
              <a:gd name="connsiteY23" fmla="*/ 3117693 h 4188839"/>
              <a:gd name="connsiteX24" fmla="*/ 0 w 3615434"/>
              <a:gd name="connsiteY24" fmla="*/ 2519287 h 4188839"/>
              <a:gd name="connsiteX25" fmla="*/ 0 w 3615434"/>
              <a:gd name="connsiteY25" fmla="*/ 1837105 h 4188839"/>
              <a:gd name="connsiteX26" fmla="*/ 0 w 3615434"/>
              <a:gd name="connsiteY26" fmla="*/ 1322476 h 4188839"/>
              <a:gd name="connsiteX27" fmla="*/ 0 w 3615434"/>
              <a:gd name="connsiteY27" fmla="*/ 849736 h 4188839"/>
              <a:gd name="connsiteX28" fmla="*/ 0 w 3615434"/>
              <a:gd name="connsiteY28" fmla="*/ 0 h 4188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615434" h="4188839" extrusionOk="0">
                <a:moveTo>
                  <a:pt x="0" y="0"/>
                </a:moveTo>
                <a:cubicBezTo>
                  <a:pt x="127733" y="-44580"/>
                  <a:pt x="315430" y="16855"/>
                  <a:pt x="444182" y="0"/>
                </a:cubicBezTo>
                <a:cubicBezTo>
                  <a:pt x="572934" y="-16855"/>
                  <a:pt x="796007" y="44624"/>
                  <a:pt x="888364" y="0"/>
                </a:cubicBezTo>
                <a:cubicBezTo>
                  <a:pt x="980721" y="-44624"/>
                  <a:pt x="1265268" y="49897"/>
                  <a:pt x="1404854" y="0"/>
                </a:cubicBezTo>
                <a:cubicBezTo>
                  <a:pt x="1544440" y="-49897"/>
                  <a:pt x="1755268" y="16260"/>
                  <a:pt x="1849036" y="0"/>
                </a:cubicBezTo>
                <a:cubicBezTo>
                  <a:pt x="1942804" y="-16260"/>
                  <a:pt x="2143908" y="57382"/>
                  <a:pt x="2401681" y="0"/>
                </a:cubicBezTo>
                <a:cubicBezTo>
                  <a:pt x="2659454" y="-57382"/>
                  <a:pt x="2756408" y="15199"/>
                  <a:pt x="2954326" y="0"/>
                </a:cubicBezTo>
                <a:cubicBezTo>
                  <a:pt x="3152245" y="-15199"/>
                  <a:pt x="3319143" y="39005"/>
                  <a:pt x="3615434" y="0"/>
                </a:cubicBezTo>
                <a:cubicBezTo>
                  <a:pt x="3617069" y="118371"/>
                  <a:pt x="3581927" y="285852"/>
                  <a:pt x="3615434" y="472740"/>
                </a:cubicBezTo>
                <a:cubicBezTo>
                  <a:pt x="3648941" y="659628"/>
                  <a:pt x="3602205" y="907289"/>
                  <a:pt x="3615434" y="1029258"/>
                </a:cubicBezTo>
                <a:cubicBezTo>
                  <a:pt x="3628663" y="1151227"/>
                  <a:pt x="3550533" y="1444125"/>
                  <a:pt x="3615434" y="1669552"/>
                </a:cubicBezTo>
                <a:cubicBezTo>
                  <a:pt x="3680335" y="1894979"/>
                  <a:pt x="3587728" y="1989831"/>
                  <a:pt x="3615434" y="2226069"/>
                </a:cubicBezTo>
                <a:cubicBezTo>
                  <a:pt x="3643140" y="2462307"/>
                  <a:pt x="3539819" y="2631510"/>
                  <a:pt x="3615434" y="2908251"/>
                </a:cubicBezTo>
                <a:cubicBezTo>
                  <a:pt x="3691049" y="3184992"/>
                  <a:pt x="3562504" y="3288192"/>
                  <a:pt x="3615434" y="3422880"/>
                </a:cubicBezTo>
                <a:cubicBezTo>
                  <a:pt x="3668364" y="3557568"/>
                  <a:pt x="3590983" y="3923494"/>
                  <a:pt x="3615434" y="4188839"/>
                </a:cubicBezTo>
                <a:cubicBezTo>
                  <a:pt x="3366281" y="4215993"/>
                  <a:pt x="3285881" y="4126965"/>
                  <a:pt x="3062789" y="4188839"/>
                </a:cubicBezTo>
                <a:cubicBezTo>
                  <a:pt x="2839697" y="4250713"/>
                  <a:pt x="2697803" y="4168311"/>
                  <a:pt x="2510144" y="4188839"/>
                </a:cubicBezTo>
                <a:cubicBezTo>
                  <a:pt x="2322485" y="4209367"/>
                  <a:pt x="2162690" y="4162813"/>
                  <a:pt x="1993654" y="4188839"/>
                </a:cubicBezTo>
                <a:cubicBezTo>
                  <a:pt x="1824618" y="4214865"/>
                  <a:pt x="1614777" y="4185719"/>
                  <a:pt x="1513317" y="4188839"/>
                </a:cubicBezTo>
                <a:cubicBezTo>
                  <a:pt x="1411857" y="4191959"/>
                  <a:pt x="1184754" y="4162008"/>
                  <a:pt x="1032981" y="4188839"/>
                </a:cubicBezTo>
                <a:cubicBezTo>
                  <a:pt x="881208" y="4215670"/>
                  <a:pt x="755635" y="4181058"/>
                  <a:pt x="624954" y="4188839"/>
                </a:cubicBezTo>
                <a:cubicBezTo>
                  <a:pt x="494273" y="4196620"/>
                  <a:pt x="155596" y="4126444"/>
                  <a:pt x="0" y="4188839"/>
                </a:cubicBezTo>
                <a:cubicBezTo>
                  <a:pt x="-2970" y="3975773"/>
                  <a:pt x="7949" y="3893497"/>
                  <a:pt x="0" y="3716099"/>
                </a:cubicBezTo>
                <a:cubicBezTo>
                  <a:pt x="-7949" y="3538701"/>
                  <a:pt x="827" y="3331948"/>
                  <a:pt x="0" y="3117693"/>
                </a:cubicBezTo>
                <a:cubicBezTo>
                  <a:pt x="-827" y="2903438"/>
                  <a:pt x="5296" y="2722775"/>
                  <a:pt x="0" y="2519287"/>
                </a:cubicBezTo>
                <a:cubicBezTo>
                  <a:pt x="-5296" y="2315799"/>
                  <a:pt x="28095" y="2057635"/>
                  <a:pt x="0" y="1837105"/>
                </a:cubicBezTo>
                <a:cubicBezTo>
                  <a:pt x="-28095" y="1616575"/>
                  <a:pt x="29259" y="1577357"/>
                  <a:pt x="0" y="1322476"/>
                </a:cubicBezTo>
                <a:cubicBezTo>
                  <a:pt x="-29259" y="1067595"/>
                  <a:pt x="46407" y="1040774"/>
                  <a:pt x="0" y="849736"/>
                </a:cubicBezTo>
                <a:cubicBezTo>
                  <a:pt x="-46407" y="658698"/>
                  <a:pt x="72342" y="197618"/>
                  <a:pt x="0" y="0"/>
                </a:cubicBezTo>
                <a:close/>
              </a:path>
            </a:pathLst>
          </a:custGeom>
          <a:noFill/>
          <a:ln w="28575">
            <a:solidFill>
              <a:srgbClr val="92D050"/>
            </a:solidFill>
            <a:extLst>
              <a:ext uri="{C807C97D-BFC1-408E-A445-0C87EB9F89A2}">
                <ask:lineSketchStyleProps xmlns:ask="http://schemas.microsoft.com/office/drawing/2018/sketchyshapes" sd="41047118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R="0"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en-US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  </a:t>
            </a:r>
            <a:r>
              <a:rPr lang="th-TH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เห็นชอบ (ร่าง) ประกาศสำนักงานหลักประกันสุขภาพแห่งชาติ  เรื่อง กำหนดกรณีที่มีเหตุสมควรและอัตราค่าใช้จ่ายที่หน่วยบริการมีสิทธิได้รับ (ฉบับที่ </a:t>
            </a:r>
            <a:r>
              <a:rPr lang="en-US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8</a:t>
            </a:r>
            <a:r>
              <a:rPr lang="th-TH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 พ.ศ. .... </a:t>
            </a:r>
            <a:endParaRPr lang="en-US" sz="2200" b="1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R="0"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th-TH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</a:t>
            </a:r>
            <a:endParaRPr lang="en-US" sz="2200" b="1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R="0"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en-US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  </a:t>
            </a:r>
            <a:r>
              <a:rPr lang="th-TH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มอบ สปสช</a:t>
            </a:r>
            <a:r>
              <a:rPr lang="en-US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</a:t>
            </a:r>
            <a:r>
              <a:rPr lang="th-TH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ปรับข้อความของนโยบาย </a:t>
            </a:r>
            <a:r>
              <a:rPr lang="en-US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“</a:t>
            </a:r>
            <a:r>
              <a:rPr lang="th-TH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โรคมะเร็งไปรับบริการที่ไหนก็ได้ที่พร้อม </a:t>
            </a:r>
            <a:endParaRPr lang="en-US" sz="2200" b="1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R="0"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th-TH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(ทั่วประเทศ)</a:t>
            </a:r>
            <a:r>
              <a:rPr lang="en-US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”</a:t>
            </a:r>
            <a:r>
              <a:rPr lang="th-TH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โดยปรับเป็น </a:t>
            </a:r>
            <a:r>
              <a:rPr lang="en-US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“</a:t>
            </a:r>
            <a:r>
              <a:rPr lang="th-TH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โรคมะเร็งไปรับบริการที่ไหนก็ได้ (ทั่วประเทศ)</a:t>
            </a:r>
            <a:r>
              <a:rPr lang="en-US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”</a:t>
            </a:r>
            <a:r>
              <a:rPr lang="th-TH" sz="2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เพื่ออำนวยความสะดวกในการเข้าถึงบริการของผู้ป่วยได้ตามที่จำเป็น</a:t>
            </a:r>
            <a:endParaRPr lang="en-US" sz="2200" b="1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612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166B82-3312-49EB-BADC-750DE5B9F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8003" y="2886861"/>
            <a:ext cx="7071213" cy="281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13CBC33E-C884-4E28-9946-58BCABFA36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149" y="775116"/>
            <a:ext cx="3354473" cy="1658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413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636</Words>
  <Application>Microsoft Office PowerPoint</Application>
  <PresentationFormat>Widescreen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TH SarabunPSK</vt:lpstr>
      <vt:lpstr>Office Theme</vt:lpstr>
      <vt:lpstr>มติและสาระสำคัญจากการประชุม คณะกรรมการหลักประกันสุขภาพแห่งชาติ  ครั้งที่ 13/2564 วันที่ 9 ธันวาคม 2564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มติและสาระสำคัญจากการประชุม คณะกรรมการหลักประกันสุขภาพแห่งชาติ  ครั้งที่ 12/2564 วันที่ 1 พฤศจิกายน 2564</dc:title>
  <dc:creator>chattika maeprasart</dc:creator>
  <cp:lastModifiedBy>chattika maeprasart</cp:lastModifiedBy>
  <cp:revision>14</cp:revision>
  <dcterms:created xsi:type="dcterms:W3CDTF">2021-11-20T09:28:30Z</dcterms:created>
  <dcterms:modified xsi:type="dcterms:W3CDTF">2022-02-18T10:45:35Z</dcterms:modified>
</cp:coreProperties>
</file>